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90DXzvmb3To/Ku1SmKimdq85y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75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1792288" y="612775"/>
            <a:ext cx="5486400" cy="4114800"/>
          </a:xfrm>
          <a:prstGeom prst="rect">
            <a:avLst/>
          </a:prstGeom>
          <a:noFill/>
          <a:ln>
            <a:noFill/>
          </a:ln>
        </p:spPr>
      </p:sp>
      <p:sp>
        <p:nvSpPr>
          <p:cNvPr id="64" name="Google Shape;64;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cxnSp>
        <p:nvCxnSpPr>
          <p:cNvPr id="85" name="Google Shape;85;p1"/>
          <p:cNvCxnSpPr/>
          <p:nvPr/>
        </p:nvCxnSpPr>
        <p:spPr>
          <a:xfrm>
            <a:off x="1564160" y="6931968"/>
            <a:ext cx="9526284" cy="0"/>
          </a:xfrm>
          <a:prstGeom prst="straightConnector1">
            <a:avLst/>
          </a:prstGeom>
          <a:noFill/>
          <a:ln w="76200" cap="rnd" cmpd="sng">
            <a:solidFill>
              <a:srgbClr val="F5F5F5"/>
            </a:solidFill>
            <a:prstDash val="solid"/>
            <a:round/>
            <a:headEnd type="none" w="sm" len="sm"/>
            <a:tailEnd type="none" w="sm" len="sm"/>
          </a:ln>
        </p:spPr>
      </p:cxnSp>
      <p:sp>
        <p:nvSpPr>
          <p:cNvPr id="86" name="Google Shape;86;p1"/>
          <p:cNvSpPr txBox="1"/>
          <p:nvPr/>
        </p:nvSpPr>
        <p:spPr>
          <a:xfrm>
            <a:off x="1564160" y="3958574"/>
            <a:ext cx="12954261" cy="940385"/>
          </a:xfrm>
          <a:prstGeom prst="rect">
            <a:avLst/>
          </a:prstGeom>
          <a:noFill/>
          <a:ln>
            <a:noFill/>
          </a:ln>
        </p:spPr>
        <p:txBody>
          <a:bodyPr spcFirstLastPara="1" wrap="square" lIns="0" tIns="0" rIns="0" bIns="0" anchor="t" anchorCtr="0">
            <a:spAutoFit/>
          </a:bodyPr>
          <a:lstStyle/>
          <a:p>
            <a:pPr marL="0" marR="0" lvl="0" indent="0" algn="just" rtl="0">
              <a:lnSpc>
                <a:spcPct val="109990"/>
              </a:lnSpc>
              <a:spcBef>
                <a:spcPts val="0"/>
              </a:spcBef>
              <a:spcAft>
                <a:spcPts val="0"/>
              </a:spcAft>
              <a:buNone/>
            </a:pPr>
            <a:r>
              <a:rPr lang="en-US" sz="6546" b="0" i="0" u="none" strike="noStrike" cap="none" dirty="0">
                <a:solidFill>
                  <a:srgbClr val="FFFFFF"/>
                </a:solidFill>
                <a:latin typeface="Arial"/>
                <a:ea typeface="Arial"/>
                <a:cs typeface="Arial"/>
                <a:sym typeface="Arial"/>
              </a:rPr>
              <a:t>Parallel Processing</a:t>
            </a:r>
            <a:endParaRPr dirty="0"/>
          </a:p>
        </p:txBody>
      </p:sp>
      <p:sp>
        <p:nvSpPr>
          <p:cNvPr id="87" name="Google Shape;87;p1"/>
          <p:cNvSpPr txBox="1"/>
          <p:nvPr/>
        </p:nvSpPr>
        <p:spPr>
          <a:xfrm>
            <a:off x="1564160" y="4994209"/>
            <a:ext cx="12954261" cy="1401546"/>
          </a:xfrm>
          <a:prstGeom prst="rect">
            <a:avLst/>
          </a:prstGeom>
          <a:noFill/>
          <a:ln>
            <a:noFill/>
          </a:ln>
        </p:spPr>
        <p:txBody>
          <a:bodyPr spcFirstLastPara="1" wrap="square" lIns="0" tIns="0" rIns="0" bIns="0" anchor="t" anchorCtr="0">
            <a:spAutoFit/>
          </a:bodyPr>
          <a:lstStyle/>
          <a:p>
            <a:pPr marL="0" marR="0" lvl="0" indent="0" algn="just" rtl="0">
              <a:lnSpc>
                <a:spcPct val="110003"/>
              </a:lnSpc>
              <a:spcBef>
                <a:spcPts val="0"/>
              </a:spcBef>
              <a:spcAft>
                <a:spcPts val="0"/>
              </a:spcAft>
              <a:buNone/>
            </a:pPr>
            <a:r>
              <a:rPr lang="en-US" sz="9857" b="0" i="0" u="none" strike="noStrike" cap="none">
                <a:solidFill>
                  <a:srgbClr val="FFFFFF"/>
                </a:solidFill>
                <a:latin typeface="Arial"/>
                <a:ea typeface="Arial"/>
                <a:cs typeface="Arial"/>
                <a:sym typeface="Arial"/>
              </a:rPr>
              <a:t>DATA PIPELINE</a:t>
            </a:r>
            <a:endParaRPr/>
          </a:p>
        </p:txBody>
      </p:sp>
      <p:sp>
        <p:nvSpPr>
          <p:cNvPr id="6" name="Google Shape;86;p1"/>
          <p:cNvSpPr txBox="1"/>
          <p:nvPr/>
        </p:nvSpPr>
        <p:spPr>
          <a:xfrm>
            <a:off x="1564159" y="7070839"/>
            <a:ext cx="12954261" cy="812530"/>
          </a:xfrm>
          <a:prstGeom prst="rect">
            <a:avLst/>
          </a:prstGeom>
          <a:noFill/>
          <a:ln>
            <a:noFill/>
          </a:ln>
        </p:spPr>
        <p:txBody>
          <a:bodyPr spcFirstLastPara="1" wrap="square" lIns="0" tIns="0" rIns="0" bIns="0" anchor="t" anchorCtr="0">
            <a:spAutoFit/>
          </a:bodyPr>
          <a:lstStyle/>
          <a:p>
            <a:pPr marL="0" marR="0" lvl="0" indent="0" algn="just" rtl="0">
              <a:lnSpc>
                <a:spcPct val="109990"/>
              </a:lnSpc>
              <a:spcBef>
                <a:spcPts val="0"/>
              </a:spcBef>
              <a:spcAft>
                <a:spcPts val="0"/>
              </a:spcAft>
              <a:buNone/>
            </a:pPr>
            <a:r>
              <a:rPr lang="en-US" sz="2400" b="0" i="0" u="none" strike="noStrike" cap="none" dirty="0" smtClean="0">
                <a:solidFill>
                  <a:srgbClr val="FFFFFF"/>
                </a:solidFill>
                <a:sym typeface="Arial"/>
              </a:rPr>
              <a:t>By </a:t>
            </a:r>
            <a:r>
              <a:rPr lang="en-US" sz="2400" b="0" i="0" u="none" strike="noStrike" cap="none" dirty="0" err="1" smtClean="0">
                <a:solidFill>
                  <a:srgbClr val="FFFFFF"/>
                </a:solidFill>
                <a:sym typeface="Arial"/>
              </a:rPr>
              <a:t>Vaishali</a:t>
            </a:r>
            <a:r>
              <a:rPr lang="en-US" sz="2400" b="0" i="0" u="none" strike="noStrike" cap="none" dirty="0" smtClean="0">
                <a:solidFill>
                  <a:srgbClr val="FFFFFF"/>
                </a:solidFill>
                <a:sym typeface="Arial"/>
              </a:rPr>
              <a:t> </a:t>
            </a:r>
            <a:r>
              <a:rPr lang="en-US" sz="2400" b="0" i="0" u="none" strike="noStrike" cap="none" dirty="0" err="1" smtClean="0">
                <a:solidFill>
                  <a:srgbClr val="FFFFFF"/>
                </a:solidFill>
                <a:sym typeface="Arial"/>
              </a:rPr>
              <a:t>Bokadiya</a:t>
            </a:r>
            <a:endParaRPr lang="en-US" sz="2400" b="0" i="0" u="none" strike="noStrike" cap="none" dirty="0" smtClean="0">
              <a:solidFill>
                <a:srgbClr val="FFFFFF"/>
              </a:solidFill>
              <a:sym typeface="Arial"/>
            </a:endParaRPr>
          </a:p>
          <a:p>
            <a:pPr marL="0" marR="0" lvl="0" indent="0" algn="just" rtl="0">
              <a:lnSpc>
                <a:spcPct val="109990"/>
              </a:lnSpc>
              <a:spcBef>
                <a:spcPts val="0"/>
              </a:spcBef>
              <a:spcAft>
                <a:spcPts val="0"/>
              </a:spcAft>
              <a:buNone/>
            </a:pPr>
            <a:r>
              <a:rPr lang="en-US" sz="2400" dirty="0" smtClean="0">
                <a:solidFill>
                  <a:srgbClr val="FFFFFF"/>
                </a:solidFill>
              </a:rPr>
              <a:t>vaishalibokadiya19@gmail.com</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17" name="Google Shape;217;p10"/>
          <p:cNvGrpSpPr/>
          <p:nvPr/>
        </p:nvGrpSpPr>
        <p:grpSpPr>
          <a:xfrm>
            <a:off x="1270035" y="-1264444"/>
            <a:ext cx="7015976" cy="12309494"/>
            <a:chOff x="0" y="-28575"/>
            <a:chExt cx="1455146" cy="2553046"/>
          </a:xfrm>
        </p:grpSpPr>
        <p:sp>
          <p:nvSpPr>
            <p:cNvPr id="218" name="Google Shape;218;p10"/>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19" name="Google Shape;219;p10"/>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0" name="Google Shape;220;p10"/>
          <p:cNvCxnSpPr/>
          <p:nvPr/>
        </p:nvCxnSpPr>
        <p:spPr>
          <a:xfrm rot="10800000">
            <a:off x="-7578321" y="6845819"/>
            <a:ext cx="15156600" cy="0"/>
          </a:xfrm>
          <a:prstGeom prst="straightConnector1">
            <a:avLst/>
          </a:prstGeom>
          <a:noFill/>
          <a:ln w="76200" cap="flat" cmpd="sng">
            <a:solidFill>
              <a:srgbClr val="C23A97"/>
            </a:solidFill>
            <a:prstDash val="solid"/>
            <a:round/>
            <a:headEnd type="none" w="sm" len="sm"/>
            <a:tailEnd type="none" w="sm" len="sm"/>
          </a:ln>
        </p:spPr>
      </p:cxnSp>
      <p:sp>
        <p:nvSpPr>
          <p:cNvPr id="221" name="Google Shape;221;p10"/>
          <p:cNvSpPr/>
          <p:nvPr/>
        </p:nvSpPr>
        <p:spPr>
          <a:xfrm>
            <a:off x="9344525" y="552134"/>
            <a:ext cx="8168946" cy="459136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2" name="Google Shape;222;p10"/>
          <p:cNvSpPr/>
          <p:nvPr/>
        </p:nvSpPr>
        <p:spPr>
          <a:xfrm>
            <a:off x="9410422" y="5498571"/>
            <a:ext cx="8103049" cy="4554329"/>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
        <p:nvSpPr>
          <p:cNvPr id="223" name="Google Shape;223;p10"/>
          <p:cNvSpPr txBox="1"/>
          <p:nvPr/>
        </p:nvSpPr>
        <p:spPr>
          <a:xfrm>
            <a:off x="1793180" y="4244509"/>
            <a:ext cx="7350820" cy="35312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Databricks,</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 cluster and a notebook</a:t>
            </a:r>
            <a:endParaRPr/>
          </a:p>
          <a:p>
            <a:pPr marL="0" marR="0" lvl="0" indent="0" algn="l" rtl="0">
              <a:lnSpc>
                <a:spcPct val="110001"/>
              </a:lnSpc>
              <a:spcBef>
                <a:spcPts val="0"/>
              </a:spcBef>
              <a:spcAft>
                <a:spcPts val="0"/>
              </a:spcAft>
              <a:buNone/>
            </a:pPr>
            <a:endParaRPr sz="5049"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None/>
            </a:pPr>
            <a:endParaRPr sz="5049"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29" name="Google Shape;229;p11"/>
          <p:cNvGrpSpPr/>
          <p:nvPr/>
        </p:nvGrpSpPr>
        <p:grpSpPr>
          <a:xfrm>
            <a:off x="1270035" y="-1264444"/>
            <a:ext cx="7015976" cy="12309494"/>
            <a:chOff x="0" y="-28575"/>
            <a:chExt cx="1455146" cy="2553046"/>
          </a:xfrm>
        </p:grpSpPr>
        <p:sp>
          <p:nvSpPr>
            <p:cNvPr id="230" name="Google Shape;230;p11"/>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31" name="Google Shape;231;p11"/>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2" name="Google Shape;232;p11"/>
          <p:cNvCxnSpPr/>
          <p:nvPr/>
        </p:nvCxnSpPr>
        <p:spPr>
          <a:xfrm rot="10800000">
            <a:off x="-7578278" y="6640894"/>
            <a:ext cx="15156557" cy="0"/>
          </a:xfrm>
          <a:prstGeom prst="straightConnector1">
            <a:avLst/>
          </a:prstGeom>
          <a:noFill/>
          <a:ln w="76200" cap="flat" cmpd="sng">
            <a:solidFill>
              <a:srgbClr val="C23A97"/>
            </a:solidFill>
            <a:prstDash val="solid"/>
            <a:round/>
            <a:headEnd type="none" w="sm" len="sm"/>
            <a:tailEnd type="none" w="sm" len="sm"/>
          </a:ln>
        </p:spPr>
      </p:cxnSp>
      <p:sp>
        <p:nvSpPr>
          <p:cNvPr id="233" name="Google Shape;233;p11"/>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34" name="Google Shape;234;p11"/>
          <p:cNvSpPr/>
          <p:nvPr/>
        </p:nvSpPr>
        <p:spPr>
          <a:xfrm>
            <a:off x="9787740" y="5415896"/>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35" name="Google Shape;235;p11"/>
          <p:cNvSpPr txBox="1"/>
          <p:nvPr/>
        </p:nvSpPr>
        <p:spPr>
          <a:xfrm>
            <a:off x="1557596" y="5016340"/>
            <a:ext cx="7852826"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an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ADLS Account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41" name="Google Shape;241;p12"/>
          <p:cNvGrpSpPr/>
          <p:nvPr/>
        </p:nvGrpSpPr>
        <p:grpSpPr>
          <a:xfrm>
            <a:off x="1228707" y="-1264444"/>
            <a:ext cx="7504192" cy="12309511"/>
            <a:chOff x="0" y="-28575"/>
            <a:chExt cx="1556402" cy="2553046"/>
          </a:xfrm>
        </p:grpSpPr>
        <p:sp>
          <p:nvSpPr>
            <p:cNvPr id="242" name="Google Shape;242;p12"/>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43" name="Google Shape;243;p12"/>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44" name="Google Shape;244;p12"/>
          <p:cNvCxnSpPr/>
          <p:nvPr/>
        </p:nvCxnSpPr>
        <p:spPr>
          <a:xfrm rot="10800000">
            <a:off x="-7578321" y="6778492"/>
            <a:ext cx="15156600" cy="0"/>
          </a:xfrm>
          <a:prstGeom prst="straightConnector1">
            <a:avLst/>
          </a:prstGeom>
          <a:noFill/>
          <a:ln w="76200" cap="flat" cmpd="sng">
            <a:solidFill>
              <a:srgbClr val="C23A97"/>
            </a:solidFill>
            <a:prstDash val="solid"/>
            <a:round/>
            <a:headEnd type="none" w="sm" len="sm"/>
            <a:tailEnd type="none" w="sm" len="sm"/>
          </a:ln>
        </p:spPr>
      </p:cxnSp>
      <p:sp>
        <p:nvSpPr>
          <p:cNvPr id="245" name="Google Shape;245;p12"/>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46" name="Google Shape;246;p12"/>
          <p:cNvSpPr/>
          <p:nvPr/>
        </p:nvSpPr>
        <p:spPr>
          <a:xfrm>
            <a:off x="9787740" y="5450768"/>
            <a:ext cx="7471560" cy="4199400"/>
          </a:xfrm>
          <a:custGeom>
            <a:avLst/>
            <a:gdLst/>
            <a:ahLst/>
            <a:cxnLst/>
            <a:rect l="l" t="t" r="r" b="b"/>
            <a:pathLst>
              <a:path w="7471560" h="4199400" extrusionOk="0">
                <a:moveTo>
                  <a:pt x="0" y="0"/>
                </a:moveTo>
                <a:lnTo>
                  <a:pt x="7471560" y="0"/>
                </a:lnTo>
                <a:lnTo>
                  <a:pt x="7471560" y="4199399"/>
                </a:lnTo>
                <a:lnTo>
                  <a:pt x="0" y="4199399"/>
                </a:lnTo>
                <a:lnTo>
                  <a:pt x="0" y="0"/>
                </a:lnTo>
                <a:close/>
              </a:path>
            </a:pathLst>
          </a:custGeom>
          <a:blipFill rotWithShape="1">
            <a:blip r:embed="rId5">
              <a:alphaModFix/>
            </a:blip>
            <a:stretch>
              <a:fillRect/>
            </a:stretch>
          </a:blipFill>
          <a:ln>
            <a:noFill/>
          </a:ln>
        </p:spPr>
      </p:sp>
      <p:sp>
        <p:nvSpPr>
          <p:cNvPr id="247" name="Google Shape;247;p12"/>
          <p:cNvSpPr txBox="1"/>
          <p:nvPr/>
        </p:nvSpPr>
        <p:spPr>
          <a:xfrm>
            <a:off x="1557596" y="5016340"/>
            <a:ext cx="7251600" cy="16320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container in ADLS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53" name="Google Shape;253;p13"/>
          <p:cNvGrpSpPr/>
          <p:nvPr/>
        </p:nvGrpSpPr>
        <p:grpSpPr>
          <a:xfrm>
            <a:off x="1304907" y="-1264444"/>
            <a:ext cx="7504179" cy="12309494"/>
            <a:chOff x="0" y="-28575"/>
            <a:chExt cx="1556402" cy="2553046"/>
          </a:xfrm>
        </p:grpSpPr>
        <p:sp>
          <p:nvSpPr>
            <p:cNvPr id="254" name="Google Shape;254;p13"/>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55" name="Google Shape;255;p13"/>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6" name="Google Shape;256;p13"/>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57" name="Google Shape;257;p13"/>
          <p:cNvSpPr/>
          <p:nvPr/>
        </p:nvSpPr>
        <p:spPr>
          <a:xfrm>
            <a:off x="9787740" y="94410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58" name="Google Shape;258;p13"/>
          <p:cNvSpPr/>
          <p:nvPr/>
        </p:nvSpPr>
        <p:spPr>
          <a:xfrm>
            <a:off x="9787740" y="5485639"/>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59" name="Google Shape;259;p13"/>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Upload the respective files in the container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65" name="Google Shape;265;p14"/>
          <p:cNvGrpSpPr/>
          <p:nvPr/>
        </p:nvGrpSpPr>
        <p:grpSpPr>
          <a:xfrm>
            <a:off x="1304907" y="-1264444"/>
            <a:ext cx="7504179" cy="12309494"/>
            <a:chOff x="0" y="-28575"/>
            <a:chExt cx="1556402" cy="2553046"/>
          </a:xfrm>
        </p:grpSpPr>
        <p:sp>
          <p:nvSpPr>
            <p:cNvPr id="266" name="Google Shape;266;p14"/>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67" name="Google Shape;267;p14"/>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4"/>
          <p:cNvCxnSpPr/>
          <p:nvPr/>
        </p:nvCxnSpPr>
        <p:spPr>
          <a:xfrm rot="10800000">
            <a:off x="-7578278" y="6471117"/>
            <a:ext cx="15156557" cy="0"/>
          </a:xfrm>
          <a:prstGeom prst="straightConnector1">
            <a:avLst/>
          </a:prstGeom>
          <a:noFill/>
          <a:ln w="76200" cap="flat" cmpd="sng">
            <a:solidFill>
              <a:srgbClr val="C23A97"/>
            </a:solidFill>
            <a:prstDash val="solid"/>
            <a:round/>
            <a:headEnd type="none" w="sm" len="sm"/>
            <a:tailEnd type="none" w="sm" len="sm"/>
          </a:ln>
        </p:spPr>
      </p:cxnSp>
      <p:sp>
        <p:nvSpPr>
          <p:cNvPr id="269" name="Google Shape;269;p14"/>
          <p:cNvSpPr/>
          <p:nvPr/>
        </p:nvSpPr>
        <p:spPr>
          <a:xfrm>
            <a:off x="9971628" y="930549"/>
            <a:ext cx="7167746" cy="4028641"/>
          </a:xfrm>
          <a:custGeom>
            <a:avLst/>
            <a:gdLst/>
            <a:ahLst/>
            <a:cxnLst/>
            <a:rect l="l" t="t" r="r" b="b"/>
            <a:pathLst>
              <a:path w="7167746" h="4028641" extrusionOk="0">
                <a:moveTo>
                  <a:pt x="0" y="0"/>
                </a:moveTo>
                <a:lnTo>
                  <a:pt x="7167746" y="0"/>
                </a:lnTo>
                <a:lnTo>
                  <a:pt x="7167746" y="4028641"/>
                </a:lnTo>
                <a:lnTo>
                  <a:pt x="0" y="4028641"/>
                </a:lnTo>
                <a:lnTo>
                  <a:pt x="0" y="0"/>
                </a:lnTo>
                <a:close/>
              </a:path>
            </a:pathLst>
          </a:custGeom>
          <a:blipFill rotWithShape="1">
            <a:blip r:embed="rId4">
              <a:alphaModFix/>
            </a:blip>
            <a:stretch>
              <a:fillRect/>
            </a:stretch>
          </a:blipFill>
          <a:ln>
            <a:noFill/>
          </a:ln>
        </p:spPr>
      </p:sp>
      <p:sp>
        <p:nvSpPr>
          <p:cNvPr id="270" name="Google Shape;270;p14"/>
          <p:cNvSpPr/>
          <p:nvPr/>
        </p:nvSpPr>
        <p:spPr>
          <a:xfrm>
            <a:off x="9851702" y="5520511"/>
            <a:ext cx="7287672" cy="4096045"/>
          </a:xfrm>
          <a:custGeom>
            <a:avLst/>
            <a:gdLst/>
            <a:ahLst/>
            <a:cxnLst/>
            <a:rect l="l" t="t" r="r" b="b"/>
            <a:pathLst>
              <a:path w="7287672" h="4096045" extrusionOk="0">
                <a:moveTo>
                  <a:pt x="0" y="0"/>
                </a:moveTo>
                <a:lnTo>
                  <a:pt x="7287672" y="0"/>
                </a:lnTo>
                <a:lnTo>
                  <a:pt x="7287672" y="4096045"/>
                </a:lnTo>
                <a:lnTo>
                  <a:pt x="0" y="4096045"/>
                </a:lnTo>
                <a:lnTo>
                  <a:pt x="0" y="0"/>
                </a:lnTo>
                <a:close/>
              </a:path>
            </a:pathLst>
          </a:custGeom>
          <a:blipFill rotWithShape="1">
            <a:blip r:embed="rId5">
              <a:alphaModFix/>
            </a:blip>
            <a:stretch>
              <a:fillRect/>
            </a:stretch>
          </a:blipFill>
          <a:ln>
            <a:noFill/>
          </a:ln>
        </p:spPr>
      </p:sp>
      <p:sp>
        <p:nvSpPr>
          <p:cNvPr id="271" name="Google Shape;271;p14"/>
          <p:cNvSpPr txBox="1"/>
          <p:nvPr/>
        </p:nvSpPr>
        <p:spPr>
          <a:xfrm>
            <a:off x="1431251" y="4840748"/>
            <a:ext cx="7251490"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an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Azure Data Factory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77" name="Google Shape;277;p15"/>
          <p:cNvGrpSpPr/>
          <p:nvPr/>
        </p:nvGrpSpPr>
        <p:grpSpPr>
          <a:xfrm>
            <a:off x="1304907" y="-1264444"/>
            <a:ext cx="7504179" cy="12309494"/>
            <a:chOff x="0" y="-28575"/>
            <a:chExt cx="1556402" cy="2553046"/>
          </a:xfrm>
        </p:grpSpPr>
        <p:sp>
          <p:nvSpPr>
            <p:cNvPr id="278" name="Google Shape;278;p15"/>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79" name="Google Shape;279;p15"/>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0" name="Google Shape;280;p15"/>
          <p:cNvCxnSpPr/>
          <p:nvPr/>
        </p:nvCxnSpPr>
        <p:spPr>
          <a:xfrm rot="10800000">
            <a:off x="-7411221"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81" name="Google Shape;281;p15"/>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82" name="Google Shape;282;p15"/>
          <p:cNvSpPr/>
          <p:nvPr/>
        </p:nvSpPr>
        <p:spPr>
          <a:xfrm>
            <a:off x="9787740" y="5381024"/>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83" name="Google Shape;283;p15"/>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linked service for ADLS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89" name="Google Shape;289;p16"/>
          <p:cNvGrpSpPr/>
          <p:nvPr/>
        </p:nvGrpSpPr>
        <p:grpSpPr>
          <a:xfrm>
            <a:off x="1304907" y="-1264444"/>
            <a:ext cx="7504179" cy="12309494"/>
            <a:chOff x="0" y="-28575"/>
            <a:chExt cx="1556402" cy="2553046"/>
          </a:xfrm>
        </p:grpSpPr>
        <p:sp>
          <p:nvSpPr>
            <p:cNvPr id="290" name="Google Shape;290;p16"/>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91" name="Google Shape;291;p16"/>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92" name="Google Shape;292;p16"/>
          <p:cNvCxnSpPr/>
          <p:nvPr/>
        </p:nvCxnSpPr>
        <p:spPr>
          <a:xfrm rot="10800000">
            <a:off x="-7414396" y="5794892"/>
            <a:ext cx="15156600" cy="0"/>
          </a:xfrm>
          <a:prstGeom prst="straightConnector1">
            <a:avLst/>
          </a:prstGeom>
          <a:noFill/>
          <a:ln w="76200" cap="flat" cmpd="sng">
            <a:solidFill>
              <a:srgbClr val="C23A97"/>
            </a:solidFill>
            <a:prstDash val="solid"/>
            <a:round/>
            <a:headEnd type="none" w="sm" len="sm"/>
            <a:tailEnd type="none" w="sm" len="sm"/>
          </a:ln>
        </p:spPr>
      </p:cxnSp>
      <p:sp>
        <p:nvSpPr>
          <p:cNvPr id="293" name="Google Shape;293;p16"/>
          <p:cNvSpPr/>
          <p:nvPr/>
        </p:nvSpPr>
        <p:spPr>
          <a:xfrm>
            <a:off x="9786354" y="759790"/>
            <a:ext cx="7799483" cy="4383710"/>
          </a:xfrm>
          <a:custGeom>
            <a:avLst/>
            <a:gdLst/>
            <a:ahLst/>
            <a:cxnLst/>
            <a:rect l="l" t="t" r="r" b="b"/>
            <a:pathLst>
              <a:path w="7799483" h="4383710" extrusionOk="0">
                <a:moveTo>
                  <a:pt x="0" y="0"/>
                </a:moveTo>
                <a:lnTo>
                  <a:pt x="7799484" y="0"/>
                </a:lnTo>
                <a:lnTo>
                  <a:pt x="7799484" y="4383710"/>
                </a:lnTo>
                <a:lnTo>
                  <a:pt x="0" y="4383710"/>
                </a:lnTo>
                <a:lnTo>
                  <a:pt x="0" y="0"/>
                </a:lnTo>
                <a:close/>
              </a:path>
            </a:pathLst>
          </a:custGeom>
          <a:blipFill rotWithShape="1">
            <a:blip r:embed="rId4">
              <a:alphaModFix/>
            </a:blip>
            <a:stretch>
              <a:fillRect/>
            </a:stretch>
          </a:blipFill>
          <a:ln>
            <a:noFill/>
          </a:ln>
        </p:spPr>
      </p:sp>
      <p:sp>
        <p:nvSpPr>
          <p:cNvPr id="294" name="Google Shape;294;p16"/>
          <p:cNvSpPr/>
          <p:nvPr/>
        </p:nvSpPr>
        <p:spPr>
          <a:xfrm>
            <a:off x="9786354" y="5415896"/>
            <a:ext cx="7843985" cy="4408722"/>
          </a:xfrm>
          <a:custGeom>
            <a:avLst/>
            <a:gdLst/>
            <a:ahLst/>
            <a:cxnLst/>
            <a:rect l="l" t="t" r="r" b="b"/>
            <a:pathLst>
              <a:path w="7843985" h="4408722" extrusionOk="0">
                <a:moveTo>
                  <a:pt x="0" y="0"/>
                </a:moveTo>
                <a:lnTo>
                  <a:pt x="7843986" y="0"/>
                </a:lnTo>
                <a:lnTo>
                  <a:pt x="7843986" y="4408722"/>
                </a:lnTo>
                <a:lnTo>
                  <a:pt x="0" y="4408722"/>
                </a:lnTo>
                <a:lnTo>
                  <a:pt x="0" y="0"/>
                </a:lnTo>
                <a:close/>
              </a:path>
            </a:pathLst>
          </a:custGeom>
          <a:blipFill rotWithShape="1">
            <a:blip r:embed="rId5">
              <a:alphaModFix/>
            </a:blip>
            <a:stretch>
              <a:fillRect/>
            </a:stretch>
          </a:blipFill>
          <a:ln>
            <a:noFill/>
          </a:ln>
        </p:spPr>
      </p:sp>
      <p:sp>
        <p:nvSpPr>
          <p:cNvPr id="295" name="Google Shape;295;p16"/>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linked service for Databricks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sp>
        <p:nvSpPr>
          <p:cNvPr id="301" name="Google Shape;301;p17"/>
          <p:cNvSpPr/>
          <p:nvPr/>
        </p:nvSpPr>
        <p:spPr>
          <a:xfrm>
            <a:off x="3820268" y="3148339"/>
            <a:ext cx="10870824" cy="6109961"/>
          </a:xfrm>
          <a:custGeom>
            <a:avLst/>
            <a:gdLst/>
            <a:ahLst/>
            <a:cxnLst/>
            <a:rect l="l" t="t" r="r" b="b"/>
            <a:pathLst>
              <a:path w="10870824" h="6109961" extrusionOk="0">
                <a:moveTo>
                  <a:pt x="0" y="0"/>
                </a:moveTo>
                <a:lnTo>
                  <a:pt x="10870824" y="0"/>
                </a:lnTo>
                <a:lnTo>
                  <a:pt x="10870824" y="6109961"/>
                </a:lnTo>
                <a:lnTo>
                  <a:pt x="0" y="6109961"/>
                </a:lnTo>
                <a:lnTo>
                  <a:pt x="0" y="0"/>
                </a:lnTo>
                <a:close/>
              </a:path>
            </a:pathLst>
          </a:custGeom>
          <a:blipFill rotWithShape="1">
            <a:blip r:embed="rId4">
              <a:alphaModFix/>
            </a:blip>
            <a:stretch>
              <a:fillRect/>
            </a:stretch>
          </a:blipFill>
          <a:ln>
            <a:noFill/>
          </a:ln>
        </p:spPr>
      </p:sp>
      <p:sp>
        <p:nvSpPr>
          <p:cNvPr id="302" name="Google Shape;302;p17"/>
          <p:cNvSpPr txBox="1"/>
          <p:nvPr/>
        </p:nvSpPr>
        <p:spPr>
          <a:xfrm>
            <a:off x="2760969" y="1395032"/>
            <a:ext cx="12989421" cy="1416677"/>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Configure the Databricks Notebook</a:t>
            </a:r>
            <a:endParaRPr/>
          </a:p>
          <a:p>
            <a:pPr marL="0" marR="0" lvl="0" indent="0" algn="ctr"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with required logic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308" name="Google Shape;308;p18"/>
          <p:cNvGrpSpPr/>
          <p:nvPr/>
        </p:nvGrpSpPr>
        <p:grpSpPr>
          <a:xfrm>
            <a:off x="1028700" y="-1080134"/>
            <a:ext cx="6999407" cy="12309494"/>
            <a:chOff x="0" y="-28575"/>
            <a:chExt cx="1451710" cy="2553046"/>
          </a:xfrm>
        </p:grpSpPr>
        <p:sp>
          <p:nvSpPr>
            <p:cNvPr id="309" name="Google Shape;309;p18"/>
            <p:cNvSpPr/>
            <p:nvPr/>
          </p:nvSpPr>
          <p:spPr>
            <a:xfrm>
              <a:off x="0" y="0"/>
              <a:ext cx="1451710" cy="2524471"/>
            </a:xfrm>
            <a:custGeom>
              <a:avLst/>
              <a:gdLst/>
              <a:ahLst/>
              <a:cxnLst/>
              <a:rect l="l" t="t" r="r" b="b"/>
              <a:pathLst>
                <a:path w="1451710" h="2524471" extrusionOk="0">
                  <a:moveTo>
                    <a:pt x="0" y="0"/>
                  </a:moveTo>
                  <a:lnTo>
                    <a:pt x="1451710" y="0"/>
                  </a:lnTo>
                  <a:lnTo>
                    <a:pt x="1451710" y="2524471"/>
                  </a:lnTo>
                  <a:lnTo>
                    <a:pt x="0" y="2524471"/>
                  </a:lnTo>
                  <a:close/>
                </a:path>
              </a:pathLst>
            </a:custGeom>
            <a:solidFill>
              <a:srgbClr val="F5F5F5"/>
            </a:solidFill>
            <a:ln>
              <a:noFill/>
            </a:ln>
          </p:spPr>
        </p:sp>
        <p:sp>
          <p:nvSpPr>
            <p:cNvPr id="310" name="Google Shape;310;p18"/>
            <p:cNvSpPr txBox="1"/>
            <p:nvPr/>
          </p:nvSpPr>
          <p:spPr>
            <a:xfrm>
              <a:off x="0" y="-28575"/>
              <a:ext cx="1451710"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11" name="Google Shape;311;p18"/>
          <p:cNvCxnSpPr/>
          <p:nvPr/>
        </p:nvCxnSpPr>
        <p:spPr>
          <a:xfrm rot="10800000">
            <a:off x="-7578321" y="6676017"/>
            <a:ext cx="15156600" cy="0"/>
          </a:xfrm>
          <a:prstGeom prst="straightConnector1">
            <a:avLst/>
          </a:prstGeom>
          <a:noFill/>
          <a:ln w="76200" cap="flat" cmpd="sng">
            <a:solidFill>
              <a:srgbClr val="C23A97"/>
            </a:solidFill>
            <a:prstDash val="solid"/>
            <a:round/>
            <a:headEnd type="none" w="sm" len="sm"/>
            <a:tailEnd type="none" w="sm" len="sm"/>
          </a:ln>
        </p:spPr>
      </p:cxnSp>
      <p:sp>
        <p:nvSpPr>
          <p:cNvPr id="312" name="Google Shape;312;p18"/>
          <p:cNvSpPr/>
          <p:nvPr/>
        </p:nvSpPr>
        <p:spPr>
          <a:xfrm>
            <a:off x="9144000" y="742195"/>
            <a:ext cx="7830789" cy="4401305"/>
          </a:xfrm>
          <a:custGeom>
            <a:avLst/>
            <a:gdLst/>
            <a:ahLst/>
            <a:cxnLst/>
            <a:rect l="l" t="t" r="r" b="b"/>
            <a:pathLst>
              <a:path w="7830789" h="4401305" extrusionOk="0">
                <a:moveTo>
                  <a:pt x="0" y="0"/>
                </a:moveTo>
                <a:lnTo>
                  <a:pt x="7830789" y="0"/>
                </a:lnTo>
                <a:lnTo>
                  <a:pt x="7830789" y="4401305"/>
                </a:lnTo>
                <a:lnTo>
                  <a:pt x="0" y="4401305"/>
                </a:lnTo>
                <a:lnTo>
                  <a:pt x="0" y="0"/>
                </a:lnTo>
                <a:close/>
              </a:path>
            </a:pathLst>
          </a:custGeom>
          <a:blipFill rotWithShape="1">
            <a:blip r:embed="rId4">
              <a:alphaModFix/>
            </a:blip>
            <a:stretch>
              <a:fillRect/>
            </a:stretch>
          </a:blipFill>
          <a:ln>
            <a:noFill/>
          </a:ln>
        </p:spPr>
      </p:sp>
      <p:sp>
        <p:nvSpPr>
          <p:cNvPr id="313" name="Google Shape;313;p18"/>
          <p:cNvSpPr/>
          <p:nvPr/>
        </p:nvSpPr>
        <p:spPr>
          <a:xfrm>
            <a:off x="9144000" y="5523380"/>
            <a:ext cx="7830789" cy="4401305"/>
          </a:xfrm>
          <a:custGeom>
            <a:avLst/>
            <a:gdLst/>
            <a:ahLst/>
            <a:cxnLst/>
            <a:rect l="l" t="t" r="r" b="b"/>
            <a:pathLst>
              <a:path w="7830789" h="4401305" extrusionOk="0">
                <a:moveTo>
                  <a:pt x="0" y="0"/>
                </a:moveTo>
                <a:lnTo>
                  <a:pt x="7830789" y="0"/>
                </a:lnTo>
                <a:lnTo>
                  <a:pt x="7830789" y="4401305"/>
                </a:lnTo>
                <a:lnTo>
                  <a:pt x="0" y="4401305"/>
                </a:lnTo>
                <a:lnTo>
                  <a:pt x="0" y="0"/>
                </a:lnTo>
                <a:close/>
              </a:path>
            </a:pathLst>
          </a:custGeom>
          <a:blipFill rotWithShape="1">
            <a:blip r:embed="rId5">
              <a:alphaModFix/>
            </a:blip>
            <a:stretch>
              <a:fillRect/>
            </a:stretch>
          </a:blipFill>
          <a:ln>
            <a:noFill/>
          </a:ln>
        </p:spPr>
      </p:sp>
      <p:sp>
        <p:nvSpPr>
          <p:cNvPr id="314" name="Google Shape;314;p18"/>
          <p:cNvSpPr txBox="1"/>
          <p:nvPr/>
        </p:nvSpPr>
        <p:spPr>
          <a:xfrm>
            <a:off x="1479588" y="4111312"/>
            <a:ext cx="7948923"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 data pipeline,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and run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sp>
        <p:nvSpPr>
          <p:cNvPr id="320" name="Google Shape;320;p19"/>
          <p:cNvSpPr/>
          <p:nvPr/>
        </p:nvSpPr>
        <p:spPr>
          <a:xfrm>
            <a:off x="3238162" y="3009752"/>
            <a:ext cx="11811676" cy="6638768"/>
          </a:xfrm>
          <a:custGeom>
            <a:avLst/>
            <a:gdLst/>
            <a:ahLst/>
            <a:cxnLst/>
            <a:rect l="l" t="t" r="r" b="b"/>
            <a:pathLst>
              <a:path w="11811676" h="6638768" extrusionOk="0">
                <a:moveTo>
                  <a:pt x="0" y="0"/>
                </a:moveTo>
                <a:lnTo>
                  <a:pt x="11811676" y="0"/>
                </a:lnTo>
                <a:lnTo>
                  <a:pt x="11811676" y="6638768"/>
                </a:lnTo>
                <a:lnTo>
                  <a:pt x="0" y="6638768"/>
                </a:lnTo>
                <a:lnTo>
                  <a:pt x="0" y="0"/>
                </a:lnTo>
                <a:close/>
              </a:path>
            </a:pathLst>
          </a:custGeom>
          <a:blipFill rotWithShape="1">
            <a:blip r:embed="rId4">
              <a:alphaModFix/>
            </a:blip>
            <a:stretch>
              <a:fillRect/>
            </a:stretch>
          </a:blipFill>
          <a:ln>
            <a:noFill/>
          </a:ln>
        </p:spPr>
      </p:sp>
      <p:sp>
        <p:nvSpPr>
          <p:cNvPr id="321" name="Google Shape;321;p19"/>
          <p:cNvSpPr txBox="1"/>
          <p:nvPr/>
        </p:nvSpPr>
        <p:spPr>
          <a:xfrm>
            <a:off x="3596908" y="748572"/>
            <a:ext cx="11094183" cy="20097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600" b="0" i="0" u="none" strike="noStrike" cap="none">
                <a:solidFill>
                  <a:srgbClr val="FFFFFF"/>
                </a:solidFill>
                <a:latin typeface="Arial"/>
                <a:ea typeface="Arial"/>
                <a:cs typeface="Arial"/>
                <a:sym typeface="Arial"/>
              </a:rPr>
              <a:t>Pipeline ran successfully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cxnSp>
        <p:nvCxnSpPr>
          <p:cNvPr id="93" name="Google Shape;93;p2"/>
          <p:cNvCxnSpPr/>
          <p:nvPr/>
        </p:nvCxnSpPr>
        <p:spPr>
          <a:xfrm flipH="1">
            <a:off x="3838377" y="3110865"/>
            <a:ext cx="10610668" cy="53684"/>
          </a:xfrm>
          <a:prstGeom prst="straightConnector1">
            <a:avLst/>
          </a:prstGeom>
          <a:noFill/>
          <a:ln w="76200" cap="flat" cmpd="sng">
            <a:solidFill>
              <a:srgbClr val="F5F5F5"/>
            </a:solidFill>
            <a:prstDash val="solid"/>
            <a:round/>
            <a:headEnd type="none" w="sm" len="sm"/>
            <a:tailEnd type="none" w="sm" len="sm"/>
          </a:ln>
        </p:spPr>
      </p:cxnSp>
      <p:sp>
        <p:nvSpPr>
          <p:cNvPr id="94" name="Google Shape;94;p2"/>
          <p:cNvSpPr txBox="1"/>
          <p:nvPr/>
        </p:nvSpPr>
        <p:spPr>
          <a:xfrm>
            <a:off x="3838570" y="1085850"/>
            <a:ext cx="10610702" cy="7747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5499" b="0" i="0" u="none" strike="noStrike" cap="none">
                <a:solidFill>
                  <a:srgbClr val="FFFFFF"/>
                </a:solidFill>
                <a:latin typeface="Arial"/>
                <a:ea typeface="Arial"/>
                <a:cs typeface="Arial"/>
                <a:sym typeface="Arial"/>
              </a:rPr>
              <a:t>Table of</a:t>
            </a:r>
            <a:endParaRPr/>
          </a:p>
        </p:txBody>
      </p:sp>
      <p:sp>
        <p:nvSpPr>
          <p:cNvPr id="95" name="Google Shape;95;p2"/>
          <p:cNvSpPr txBox="1"/>
          <p:nvPr/>
        </p:nvSpPr>
        <p:spPr>
          <a:xfrm>
            <a:off x="5725018" y="4373103"/>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Project Overview</a:t>
            </a:r>
            <a:endParaRPr/>
          </a:p>
        </p:txBody>
      </p:sp>
      <p:sp>
        <p:nvSpPr>
          <p:cNvPr id="96" name="Google Shape;96;p2"/>
          <p:cNvSpPr txBox="1"/>
          <p:nvPr/>
        </p:nvSpPr>
        <p:spPr>
          <a:xfrm>
            <a:off x="3838536" y="1984375"/>
            <a:ext cx="10610702" cy="10883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7700" b="0" i="0" u="none" strike="noStrike" cap="none">
                <a:solidFill>
                  <a:srgbClr val="FFFFFF"/>
                </a:solidFill>
                <a:latin typeface="Arial"/>
                <a:ea typeface="Arial"/>
                <a:cs typeface="Arial"/>
                <a:sym typeface="Arial"/>
              </a:rPr>
              <a:t>CONTENTS</a:t>
            </a:r>
            <a:endParaRPr/>
          </a:p>
        </p:txBody>
      </p:sp>
      <p:sp>
        <p:nvSpPr>
          <p:cNvPr id="97" name="Google Shape;97;p2"/>
          <p:cNvSpPr txBox="1"/>
          <p:nvPr/>
        </p:nvSpPr>
        <p:spPr>
          <a:xfrm>
            <a:off x="5725018" y="512195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Azure Resources Used</a:t>
            </a:r>
            <a:endParaRPr/>
          </a:p>
        </p:txBody>
      </p:sp>
      <p:sp>
        <p:nvSpPr>
          <p:cNvPr id="98" name="Google Shape;98;p2"/>
          <p:cNvSpPr txBox="1"/>
          <p:nvPr/>
        </p:nvSpPr>
        <p:spPr>
          <a:xfrm>
            <a:off x="5725018" y="6619664"/>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Architecture Diagram</a:t>
            </a:r>
            <a:endParaRPr/>
          </a:p>
        </p:txBody>
      </p:sp>
      <p:sp>
        <p:nvSpPr>
          <p:cNvPr id="99" name="Google Shape;99;p2"/>
          <p:cNvSpPr txBox="1"/>
          <p:nvPr/>
        </p:nvSpPr>
        <p:spPr>
          <a:xfrm>
            <a:off x="5725018" y="736851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About Data Set</a:t>
            </a:r>
            <a:endParaRPr/>
          </a:p>
        </p:txBody>
      </p:sp>
      <p:sp>
        <p:nvSpPr>
          <p:cNvPr id="100" name="Google Shape;100;p2"/>
          <p:cNvSpPr txBox="1"/>
          <p:nvPr/>
        </p:nvSpPr>
        <p:spPr>
          <a:xfrm>
            <a:off x="5725018" y="8117371"/>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How It Works</a:t>
            </a:r>
            <a:endParaRPr/>
          </a:p>
        </p:txBody>
      </p:sp>
      <p:sp>
        <p:nvSpPr>
          <p:cNvPr id="101" name="Google Shape;101;p2"/>
          <p:cNvSpPr txBox="1"/>
          <p:nvPr/>
        </p:nvSpPr>
        <p:spPr>
          <a:xfrm>
            <a:off x="5725018" y="886622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Execution</a:t>
            </a:r>
            <a:endParaRPr/>
          </a:p>
        </p:txBody>
      </p:sp>
      <p:sp>
        <p:nvSpPr>
          <p:cNvPr id="102" name="Google Shape;102;p2"/>
          <p:cNvSpPr txBox="1"/>
          <p:nvPr/>
        </p:nvSpPr>
        <p:spPr>
          <a:xfrm>
            <a:off x="5725018" y="5870810"/>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Technologies Used</a:t>
            </a:r>
            <a:endParaRPr/>
          </a:p>
        </p:txBody>
      </p:sp>
      <p:sp>
        <p:nvSpPr>
          <p:cNvPr id="103" name="Google Shape;103;p2"/>
          <p:cNvSpPr txBox="1"/>
          <p:nvPr/>
        </p:nvSpPr>
        <p:spPr>
          <a:xfrm>
            <a:off x="5725018" y="362585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Project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325"/>
        <p:cNvGrpSpPr/>
        <p:nvPr/>
      </p:nvGrpSpPr>
      <p:grpSpPr>
        <a:xfrm>
          <a:off x="0" y="0"/>
          <a:ext cx="0" cy="0"/>
          <a:chOff x="0" y="0"/>
          <a:chExt cx="0" cy="0"/>
        </a:xfrm>
      </p:grpSpPr>
      <p:grpSp>
        <p:nvGrpSpPr>
          <p:cNvPr id="326" name="Google Shape;326;p20"/>
          <p:cNvGrpSpPr/>
          <p:nvPr/>
        </p:nvGrpSpPr>
        <p:grpSpPr>
          <a:xfrm>
            <a:off x="382519" y="2620163"/>
            <a:ext cx="17488091" cy="6856119"/>
            <a:chOff x="0" y="-28575"/>
            <a:chExt cx="4605917" cy="1805727"/>
          </a:xfrm>
        </p:grpSpPr>
        <p:sp>
          <p:nvSpPr>
            <p:cNvPr id="327" name="Google Shape;327;p20"/>
            <p:cNvSpPr/>
            <p:nvPr/>
          </p:nvSpPr>
          <p:spPr>
            <a:xfrm>
              <a:off x="0" y="0"/>
              <a:ext cx="4605917" cy="1777152"/>
            </a:xfrm>
            <a:custGeom>
              <a:avLst/>
              <a:gdLst/>
              <a:ahLst/>
              <a:cxnLst/>
              <a:rect l="l" t="t" r="r" b="b"/>
              <a:pathLst>
                <a:path w="4605917" h="1777152" extrusionOk="0">
                  <a:moveTo>
                    <a:pt x="0" y="0"/>
                  </a:moveTo>
                  <a:lnTo>
                    <a:pt x="4605917" y="0"/>
                  </a:lnTo>
                  <a:lnTo>
                    <a:pt x="4605917" y="1777152"/>
                  </a:lnTo>
                  <a:lnTo>
                    <a:pt x="0" y="1777152"/>
                  </a:lnTo>
                  <a:close/>
                </a:path>
              </a:pathLst>
            </a:custGeom>
            <a:solidFill>
              <a:srgbClr val="F5F5F5"/>
            </a:solidFill>
            <a:ln>
              <a:noFill/>
            </a:ln>
          </p:spPr>
        </p:sp>
        <p:sp>
          <p:nvSpPr>
            <p:cNvPr id="328" name="Google Shape;328;p20"/>
            <p:cNvSpPr txBox="1"/>
            <p:nvPr/>
          </p:nvSpPr>
          <p:spPr>
            <a:xfrm>
              <a:off x="0" y="-28575"/>
              <a:ext cx="4605917" cy="180572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0"/>
          <p:cNvSpPr/>
          <p:nvPr/>
        </p:nvSpPr>
        <p:spPr>
          <a:xfrm>
            <a:off x="775639" y="3157791"/>
            <a:ext cx="8115300" cy="5826369"/>
          </a:xfrm>
          <a:custGeom>
            <a:avLst/>
            <a:gdLst/>
            <a:ahLst/>
            <a:cxnLst/>
            <a:rect l="l" t="t" r="r" b="b"/>
            <a:pathLst>
              <a:path w="8115300" h="5826369" extrusionOk="0">
                <a:moveTo>
                  <a:pt x="0" y="0"/>
                </a:moveTo>
                <a:lnTo>
                  <a:pt x="8115300" y="0"/>
                </a:lnTo>
                <a:lnTo>
                  <a:pt x="8115300" y="5826369"/>
                </a:lnTo>
                <a:lnTo>
                  <a:pt x="0" y="5826369"/>
                </a:lnTo>
                <a:lnTo>
                  <a:pt x="0" y="0"/>
                </a:lnTo>
                <a:close/>
              </a:path>
            </a:pathLst>
          </a:custGeom>
          <a:blipFill rotWithShape="1">
            <a:blip r:embed="rId3">
              <a:alphaModFix/>
            </a:blip>
            <a:stretch>
              <a:fillRect/>
            </a:stretch>
          </a:blipFill>
          <a:ln>
            <a:noFill/>
          </a:ln>
        </p:spPr>
      </p:sp>
      <p:sp>
        <p:nvSpPr>
          <p:cNvPr id="330" name="Google Shape;330;p20"/>
          <p:cNvSpPr/>
          <p:nvPr/>
        </p:nvSpPr>
        <p:spPr>
          <a:xfrm>
            <a:off x="8890939" y="3157791"/>
            <a:ext cx="8516807" cy="5826369"/>
          </a:xfrm>
          <a:custGeom>
            <a:avLst/>
            <a:gdLst/>
            <a:ahLst/>
            <a:cxnLst/>
            <a:rect l="l" t="t" r="r" b="b"/>
            <a:pathLst>
              <a:path w="8516807" h="5826369" extrusionOk="0">
                <a:moveTo>
                  <a:pt x="0" y="0"/>
                </a:moveTo>
                <a:lnTo>
                  <a:pt x="8516807" y="0"/>
                </a:lnTo>
                <a:lnTo>
                  <a:pt x="8516807" y="5826369"/>
                </a:lnTo>
                <a:lnTo>
                  <a:pt x="0" y="5826369"/>
                </a:lnTo>
                <a:lnTo>
                  <a:pt x="0" y="0"/>
                </a:lnTo>
                <a:close/>
              </a:path>
            </a:pathLst>
          </a:custGeom>
          <a:blipFill rotWithShape="1">
            <a:blip r:embed="rId4">
              <a:alphaModFix/>
            </a:blip>
            <a:stretch>
              <a:fillRect/>
            </a:stretch>
          </a:blipFill>
          <a:ln>
            <a:noFill/>
          </a:ln>
        </p:spPr>
      </p:sp>
      <p:sp>
        <p:nvSpPr>
          <p:cNvPr id="331" name="Google Shape;331;p20"/>
          <p:cNvSpPr txBox="1"/>
          <p:nvPr/>
        </p:nvSpPr>
        <p:spPr>
          <a:xfrm>
            <a:off x="3792109" y="1489596"/>
            <a:ext cx="10703783" cy="7118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Raw Data vs Processed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35"/>
        <p:cNvGrpSpPr/>
        <p:nvPr/>
      </p:nvGrpSpPr>
      <p:grpSpPr>
        <a:xfrm>
          <a:off x="0" y="0"/>
          <a:ext cx="0" cy="0"/>
          <a:chOff x="0" y="0"/>
          <a:chExt cx="0" cy="0"/>
        </a:xfrm>
      </p:grpSpPr>
      <p:grpSp>
        <p:nvGrpSpPr>
          <p:cNvPr id="336" name="Google Shape;336;p21"/>
          <p:cNvGrpSpPr/>
          <p:nvPr/>
        </p:nvGrpSpPr>
        <p:grpSpPr>
          <a:xfrm>
            <a:off x="9997088" y="-628312"/>
            <a:ext cx="8570811" cy="11543623"/>
            <a:chOff x="0" y="0"/>
            <a:chExt cx="3632200" cy="4892040"/>
          </a:xfrm>
        </p:grpSpPr>
        <p:sp>
          <p:nvSpPr>
            <p:cNvPr id="337" name="Google Shape;337;p21"/>
            <p:cNvSpPr/>
            <p:nvPr/>
          </p:nvSpPr>
          <p:spPr>
            <a:xfrm>
              <a:off x="15240" y="15240"/>
              <a:ext cx="3600450" cy="4860290"/>
            </a:xfrm>
            <a:custGeom>
              <a:avLst/>
              <a:gdLst/>
              <a:ahLst/>
              <a:cxnLst/>
              <a:rect l="l" t="t" r="r" b="b"/>
              <a:pathLst>
                <a:path w="3600450" h="4860290" extrusionOk="0">
                  <a:moveTo>
                    <a:pt x="0" y="0"/>
                  </a:moveTo>
                  <a:lnTo>
                    <a:pt x="3600450" y="0"/>
                  </a:lnTo>
                  <a:lnTo>
                    <a:pt x="3600450" y="4860290"/>
                  </a:lnTo>
                  <a:lnTo>
                    <a:pt x="0" y="4860290"/>
                  </a:lnTo>
                  <a:close/>
                </a:path>
              </a:pathLst>
            </a:custGeom>
            <a:blipFill rotWithShape="1">
              <a:blip r:embed="rId3">
                <a:alphaModFix/>
              </a:blip>
              <a:stretch>
                <a:fillRect l="-51238" r="-51236"/>
              </a:stretch>
            </a:blipFill>
            <a:ln>
              <a:noFill/>
            </a:ln>
          </p:spPr>
        </p:sp>
        <p:sp>
          <p:nvSpPr>
            <p:cNvPr id="338" name="Google Shape;338;p21"/>
            <p:cNvSpPr/>
            <p:nvPr/>
          </p:nvSpPr>
          <p:spPr>
            <a:xfrm>
              <a:off x="0" y="0"/>
              <a:ext cx="3632200" cy="4892040"/>
            </a:xfrm>
            <a:custGeom>
              <a:avLst/>
              <a:gdLst/>
              <a:ahLst/>
              <a:cxnLst/>
              <a:rect l="l" t="t" r="r" b="b"/>
              <a:pathLst>
                <a:path w="3632200" h="4892040" extrusionOk="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339" name="Google Shape;339;p21"/>
          <p:cNvSpPr txBox="1"/>
          <p:nvPr/>
        </p:nvSpPr>
        <p:spPr>
          <a:xfrm>
            <a:off x="2355994" y="4449042"/>
            <a:ext cx="5870874" cy="3986403"/>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1800" b="0" i="0" u="none" strike="noStrike" cap="none">
                <a:solidFill>
                  <a:srgbClr val="000000"/>
                </a:solidFill>
                <a:latin typeface="Arial"/>
                <a:ea typeface="Arial"/>
                <a:cs typeface="Arial"/>
                <a:sym typeface="Arial"/>
              </a:rPr>
              <a:t>In conclusion, this project successfully demonstrated parallel processing using Azure Data Factory’s Data Pipeline for processing, analysis and movement of household power consumption data. This project has successfully developed a robust and efficient data pipeline in Azure for processing and analyzing household power consumption data. The data was ingested from the source by Azure Data Factory, cleaned and transformed by the Azure Databricks Notebook and the loaded to ADLS with the copy activity in the data pipeline.</a:t>
            </a:r>
            <a:endParaRPr/>
          </a:p>
          <a:p>
            <a:pPr marL="0" marR="0" lvl="0" indent="0" algn="l" rtl="0">
              <a:lnSpc>
                <a:spcPct val="147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40" name="Google Shape;340;p21"/>
          <p:cNvCxnSpPr/>
          <p:nvPr/>
        </p:nvCxnSpPr>
        <p:spPr>
          <a:xfrm rot="10800000">
            <a:off x="2355994" y="4113950"/>
            <a:ext cx="6160724" cy="0"/>
          </a:xfrm>
          <a:prstGeom prst="straightConnector1">
            <a:avLst/>
          </a:prstGeom>
          <a:noFill/>
          <a:ln w="76200" cap="flat" cmpd="sng">
            <a:solidFill>
              <a:srgbClr val="C23A97"/>
            </a:solidFill>
            <a:prstDash val="solid"/>
            <a:round/>
            <a:headEnd type="none" w="sm" len="sm"/>
            <a:tailEnd type="none" w="sm" len="sm"/>
          </a:ln>
        </p:spPr>
      </p:cxnSp>
      <p:sp>
        <p:nvSpPr>
          <p:cNvPr id="341" name="Google Shape;341;p21"/>
          <p:cNvSpPr txBox="1"/>
          <p:nvPr/>
        </p:nvSpPr>
        <p:spPr>
          <a:xfrm>
            <a:off x="2355994" y="2791879"/>
            <a:ext cx="7903899" cy="941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6600" b="0" i="0" u="none" strike="noStrike" cap="none">
                <a:solidFill>
                  <a:srgbClr val="000000"/>
                </a:solidFill>
                <a:latin typeface="Arial"/>
                <a:ea typeface="Arial"/>
                <a:cs typeface="Arial"/>
                <a:sym typeface="Arial"/>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09" name="Google Shape;109;p3"/>
          <p:cNvGrpSpPr/>
          <p:nvPr/>
        </p:nvGrpSpPr>
        <p:grpSpPr>
          <a:xfrm>
            <a:off x="-690092" y="2263651"/>
            <a:ext cx="20370072" cy="6126689"/>
            <a:chOff x="0" y="-28575"/>
            <a:chExt cx="5364957" cy="1613614"/>
          </a:xfrm>
        </p:grpSpPr>
        <p:sp>
          <p:nvSpPr>
            <p:cNvPr id="110" name="Google Shape;110;p3"/>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11" name="Google Shape;111;p3"/>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2" name="Google Shape;112;p3"/>
          <p:cNvCxnSpPr/>
          <p:nvPr/>
        </p:nvCxnSpPr>
        <p:spPr>
          <a:xfrm rot="10800000">
            <a:off x="-6012557" y="5926143"/>
            <a:ext cx="15156557" cy="0"/>
          </a:xfrm>
          <a:prstGeom prst="straightConnector1">
            <a:avLst/>
          </a:prstGeom>
          <a:noFill/>
          <a:ln w="76200" cap="flat" cmpd="sng">
            <a:solidFill>
              <a:srgbClr val="C23A97"/>
            </a:solidFill>
            <a:prstDash val="solid"/>
            <a:round/>
            <a:headEnd type="none" w="sm" len="sm"/>
            <a:tailEnd type="none" w="sm" len="sm"/>
          </a:ln>
        </p:spPr>
      </p:cxnSp>
      <p:sp>
        <p:nvSpPr>
          <p:cNvPr id="113" name="Google Shape;113;p3"/>
          <p:cNvSpPr txBox="1"/>
          <p:nvPr/>
        </p:nvSpPr>
        <p:spPr>
          <a:xfrm>
            <a:off x="-690092" y="4889822"/>
            <a:ext cx="11192342" cy="898081"/>
          </a:xfrm>
          <a:prstGeom prst="rect">
            <a:avLst/>
          </a:prstGeom>
          <a:noFill/>
          <a:ln>
            <a:noFill/>
          </a:ln>
        </p:spPr>
        <p:txBody>
          <a:bodyPr spcFirstLastPara="1" wrap="square" lIns="0" tIns="0" rIns="0" bIns="0" anchor="t" anchorCtr="0">
            <a:spAutoFit/>
          </a:bodyPr>
          <a:lstStyle/>
          <a:p>
            <a:pPr marL="0" marR="0" lvl="0" indent="0" algn="ct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Project Statement</a:t>
            </a:r>
            <a:endParaRPr/>
          </a:p>
        </p:txBody>
      </p:sp>
      <p:sp>
        <p:nvSpPr>
          <p:cNvPr id="114" name="Google Shape;114;p3"/>
          <p:cNvSpPr txBox="1"/>
          <p:nvPr/>
        </p:nvSpPr>
        <p:spPr>
          <a:xfrm>
            <a:off x="11038934" y="3418964"/>
            <a:ext cx="5513182" cy="3848360"/>
          </a:xfrm>
          <a:prstGeom prst="rect">
            <a:avLst/>
          </a:prstGeom>
          <a:noFill/>
          <a:ln>
            <a:noFill/>
          </a:ln>
        </p:spPr>
        <p:txBody>
          <a:bodyPr spcFirstLastPara="1" wrap="square" lIns="0" tIns="0" rIns="0" bIns="0" anchor="t" anchorCtr="0">
            <a:spAutoFit/>
          </a:bodyPr>
          <a:lstStyle/>
          <a:p>
            <a:pPr marL="0" marR="0" lvl="0" indent="0" algn="l" rtl="0">
              <a:lnSpc>
                <a:spcPct val="147029"/>
              </a:lnSpc>
              <a:spcBef>
                <a:spcPts val="0"/>
              </a:spcBef>
              <a:spcAft>
                <a:spcPts val="0"/>
              </a:spcAft>
              <a:buNone/>
            </a:pPr>
            <a:r>
              <a:rPr lang="en-US" sz="3013" b="0" i="0" u="none" strike="noStrike" cap="none">
                <a:solidFill>
                  <a:srgbClr val="000000"/>
                </a:solidFill>
                <a:latin typeface="Arial"/>
                <a:ea typeface="Arial"/>
                <a:cs typeface="Arial"/>
                <a:sym typeface="Arial"/>
              </a:rPr>
              <a:t>Integrate Azure Databricks with Azure Data Factory to load data into Azure Data Lake Gen 2 using parallel processing capabilities of Databricks for efficient data loading.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18"/>
        <p:cNvGrpSpPr/>
        <p:nvPr/>
      </p:nvGrpSpPr>
      <p:grpSpPr>
        <a:xfrm>
          <a:off x="0" y="0"/>
          <a:ext cx="0" cy="0"/>
          <a:chOff x="0" y="0"/>
          <a:chExt cx="0" cy="0"/>
        </a:xfrm>
      </p:grpSpPr>
      <p:sp>
        <p:nvSpPr>
          <p:cNvPr id="119" name="Google Shape;119;p4"/>
          <p:cNvSpPr/>
          <p:nvPr/>
        </p:nvSpPr>
        <p:spPr>
          <a:xfrm>
            <a:off x="-7056942" y="-724268"/>
            <a:ext cx="22422407" cy="12887548"/>
          </a:xfrm>
          <a:custGeom>
            <a:avLst/>
            <a:gdLst/>
            <a:ahLst/>
            <a:cxnLst/>
            <a:rect l="l" t="t" r="r" b="b"/>
            <a:pathLst>
              <a:path w="22422407" h="12887548" extrusionOk="0">
                <a:moveTo>
                  <a:pt x="0" y="0"/>
                </a:moveTo>
                <a:lnTo>
                  <a:pt x="22422407" y="0"/>
                </a:lnTo>
                <a:lnTo>
                  <a:pt x="22422407" y="12887549"/>
                </a:lnTo>
                <a:lnTo>
                  <a:pt x="0" y="12887549"/>
                </a:lnTo>
                <a:lnTo>
                  <a:pt x="0" y="0"/>
                </a:lnTo>
                <a:close/>
              </a:path>
            </a:pathLst>
          </a:custGeom>
          <a:blipFill rotWithShape="1">
            <a:blip r:embed="rId3">
              <a:alphaModFix/>
            </a:blip>
            <a:stretch>
              <a:fillRect t="-1686" b="-2702"/>
            </a:stretch>
          </a:blipFill>
          <a:ln>
            <a:noFill/>
          </a:ln>
        </p:spPr>
      </p:sp>
      <p:grpSp>
        <p:nvGrpSpPr>
          <p:cNvPr id="120" name="Google Shape;120;p4"/>
          <p:cNvGrpSpPr/>
          <p:nvPr/>
        </p:nvGrpSpPr>
        <p:grpSpPr>
          <a:xfrm rot="5400000">
            <a:off x="8100956" y="331577"/>
            <a:ext cx="11245538" cy="9887053"/>
            <a:chOff x="0" y="-28575"/>
            <a:chExt cx="2961788" cy="2603998"/>
          </a:xfrm>
        </p:grpSpPr>
        <p:sp>
          <p:nvSpPr>
            <p:cNvPr id="121" name="Google Shape;121;p4"/>
            <p:cNvSpPr/>
            <p:nvPr/>
          </p:nvSpPr>
          <p:spPr>
            <a:xfrm>
              <a:off x="0" y="0"/>
              <a:ext cx="2961788" cy="2575422"/>
            </a:xfrm>
            <a:custGeom>
              <a:avLst/>
              <a:gdLst/>
              <a:ahLst/>
              <a:cxnLst/>
              <a:rect l="l" t="t" r="r" b="b"/>
              <a:pathLst>
                <a:path w="2961788" h="2575422" extrusionOk="0">
                  <a:moveTo>
                    <a:pt x="0" y="0"/>
                  </a:moveTo>
                  <a:lnTo>
                    <a:pt x="2961788" y="0"/>
                  </a:lnTo>
                  <a:lnTo>
                    <a:pt x="2961788" y="2575422"/>
                  </a:lnTo>
                  <a:lnTo>
                    <a:pt x="0" y="2575422"/>
                  </a:lnTo>
                  <a:close/>
                </a:path>
              </a:pathLst>
            </a:custGeom>
            <a:solidFill>
              <a:srgbClr val="192253"/>
            </a:solidFill>
            <a:ln>
              <a:noFill/>
            </a:ln>
          </p:spPr>
        </p:sp>
        <p:sp>
          <p:nvSpPr>
            <p:cNvPr id="122" name="Google Shape;122;p4"/>
            <p:cNvSpPr txBox="1"/>
            <p:nvPr/>
          </p:nvSpPr>
          <p:spPr>
            <a:xfrm>
              <a:off x="0" y="-28575"/>
              <a:ext cx="2961788" cy="260399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23" name="Google Shape;123;p4"/>
          <p:cNvCxnSpPr/>
          <p:nvPr/>
        </p:nvCxnSpPr>
        <p:spPr>
          <a:xfrm rot="10800000">
            <a:off x="10559239" y="2561194"/>
            <a:ext cx="8347436" cy="0"/>
          </a:xfrm>
          <a:prstGeom prst="straightConnector1">
            <a:avLst/>
          </a:prstGeom>
          <a:noFill/>
          <a:ln w="76200" cap="flat" cmpd="sng">
            <a:solidFill>
              <a:srgbClr val="F5F5F5"/>
            </a:solidFill>
            <a:prstDash val="solid"/>
            <a:round/>
            <a:headEnd type="none" w="sm" len="sm"/>
            <a:tailEnd type="none" w="sm" len="sm"/>
          </a:ln>
        </p:spPr>
      </p:cxnSp>
      <p:sp>
        <p:nvSpPr>
          <p:cNvPr id="124" name="Google Shape;124;p4"/>
          <p:cNvSpPr txBox="1"/>
          <p:nvPr/>
        </p:nvSpPr>
        <p:spPr>
          <a:xfrm>
            <a:off x="10559239" y="2873389"/>
            <a:ext cx="6446347" cy="135763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4900" b="0" i="0" u="none" strike="noStrike" cap="none">
                <a:solidFill>
                  <a:srgbClr val="FFFFFF"/>
                </a:solidFill>
                <a:latin typeface="Arial"/>
                <a:ea typeface="Arial"/>
                <a:cs typeface="Arial"/>
                <a:sym typeface="Arial"/>
              </a:rPr>
              <a:t>PROJECT OVERVIEW</a:t>
            </a:r>
            <a:endParaRPr/>
          </a:p>
        </p:txBody>
      </p:sp>
      <p:sp>
        <p:nvSpPr>
          <p:cNvPr id="125" name="Google Shape;125;p4"/>
          <p:cNvSpPr txBox="1"/>
          <p:nvPr/>
        </p:nvSpPr>
        <p:spPr>
          <a:xfrm>
            <a:off x="10559239" y="4390813"/>
            <a:ext cx="5870874" cy="3331845"/>
          </a:xfrm>
          <a:prstGeom prst="rect">
            <a:avLst/>
          </a:prstGeom>
          <a:noFill/>
          <a:ln>
            <a:noFill/>
          </a:ln>
        </p:spPr>
        <p:txBody>
          <a:bodyPr spcFirstLastPara="1" wrap="square" lIns="0" tIns="0" rIns="0" bIns="0" anchor="t" anchorCtr="0">
            <a:spAutoFit/>
          </a:bodyPr>
          <a:lstStyle/>
          <a:p>
            <a:pPr marL="0" marR="0" lvl="0" indent="0" algn="l" rtl="0">
              <a:lnSpc>
                <a:spcPct val="147023"/>
              </a:lnSpc>
              <a:spcBef>
                <a:spcPts val="0"/>
              </a:spcBef>
              <a:spcAft>
                <a:spcPts val="0"/>
              </a:spcAft>
              <a:buNone/>
            </a:pPr>
            <a:r>
              <a:rPr lang="en-US" sz="1999" b="0" i="0" u="none" strike="noStrike" cap="none">
                <a:solidFill>
                  <a:srgbClr val="FFFFFF"/>
                </a:solidFill>
                <a:latin typeface="Arial"/>
                <a:ea typeface="Arial"/>
                <a:cs typeface="Arial"/>
                <a:sym typeface="Arial"/>
              </a:rPr>
              <a:t>The objective of this project is to develop a robust and efficient data pipeline in Azure for processing and analyzing household power consumption data. The pipeline will leverage parallel processing capabilities to enhance performance and scalability, ultimately loading the processed data into Azure Data Lake Storage for further analysis and insights generation.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29"/>
        <p:cNvGrpSpPr/>
        <p:nvPr/>
      </p:nvGrpSpPr>
      <p:grpSpPr>
        <a:xfrm>
          <a:off x="0" y="0"/>
          <a:ext cx="0" cy="0"/>
          <a:chOff x="0" y="0"/>
          <a:chExt cx="0" cy="0"/>
        </a:xfrm>
      </p:grpSpPr>
      <p:grpSp>
        <p:nvGrpSpPr>
          <p:cNvPr id="130" name="Google Shape;130;p5"/>
          <p:cNvGrpSpPr/>
          <p:nvPr/>
        </p:nvGrpSpPr>
        <p:grpSpPr>
          <a:xfrm>
            <a:off x="527826" y="3246672"/>
            <a:ext cx="10372926" cy="4931129"/>
            <a:chOff x="0" y="-38100"/>
            <a:chExt cx="3270686" cy="1554833"/>
          </a:xfrm>
        </p:grpSpPr>
        <p:sp>
          <p:nvSpPr>
            <p:cNvPr id="131" name="Google Shape;131;p5"/>
            <p:cNvSpPr/>
            <p:nvPr/>
          </p:nvSpPr>
          <p:spPr>
            <a:xfrm>
              <a:off x="0" y="0"/>
              <a:ext cx="3270686" cy="1516733"/>
            </a:xfrm>
            <a:custGeom>
              <a:avLst/>
              <a:gdLst/>
              <a:ahLst/>
              <a:cxnLst/>
              <a:rect l="l" t="t" r="r" b="b"/>
              <a:pathLst>
                <a:path w="3270686" h="1516733" extrusionOk="0">
                  <a:moveTo>
                    <a:pt x="0" y="0"/>
                  </a:moveTo>
                  <a:lnTo>
                    <a:pt x="3270686" y="0"/>
                  </a:lnTo>
                  <a:lnTo>
                    <a:pt x="3270686" y="1516733"/>
                  </a:lnTo>
                  <a:lnTo>
                    <a:pt x="0" y="1516733"/>
                  </a:lnTo>
                  <a:close/>
                </a:path>
              </a:pathLst>
            </a:custGeom>
            <a:solidFill>
              <a:srgbClr val="202354"/>
            </a:solidFill>
            <a:ln>
              <a:noFill/>
            </a:ln>
          </p:spPr>
        </p:sp>
        <p:sp>
          <p:nvSpPr>
            <p:cNvPr id="132" name="Google Shape;132;p5"/>
            <p:cNvSpPr txBox="1"/>
            <p:nvPr/>
          </p:nvSpPr>
          <p:spPr>
            <a:xfrm>
              <a:off x="0" y="-38100"/>
              <a:ext cx="3270686" cy="15548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5"/>
          <p:cNvSpPr/>
          <p:nvPr/>
        </p:nvSpPr>
        <p:spPr>
          <a:xfrm>
            <a:off x="1096272" y="3945079"/>
            <a:ext cx="2703943" cy="2703943"/>
          </a:xfrm>
          <a:custGeom>
            <a:avLst/>
            <a:gdLst/>
            <a:ahLst/>
            <a:cxnLst/>
            <a:rect l="l" t="t" r="r" b="b"/>
            <a:pathLst>
              <a:path w="2703943" h="2703943" extrusionOk="0">
                <a:moveTo>
                  <a:pt x="0" y="0"/>
                </a:moveTo>
                <a:lnTo>
                  <a:pt x="2703942" y="0"/>
                </a:lnTo>
                <a:lnTo>
                  <a:pt x="2703942" y="2703942"/>
                </a:lnTo>
                <a:lnTo>
                  <a:pt x="0" y="2703942"/>
                </a:lnTo>
                <a:lnTo>
                  <a:pt x="0" y="0"/>
                </a:lnTo>
                <a:close/>
              </a:path>
            </a:pathLst>
          </a:custGeom>
          <a:blipFill rotWithShape="1">
            <a:blip r:embed="rId3">
              <a:alphaModFix/>
            </a:blip>
            <a:stretch>
              <a:fillRect/>
            </a:stretch>
          </a:blipFill>
          <a:ln>
            <a:noFill/>
          </a:ln>
        </p:spPr>
      </p:sp>
      <p:sp>
        <p:nvSpPr>
          <p:cNvPr id="134" name="Google Shape;134;p5"/>
          <p:cNvSpPr/>
          <p:nvPr/>
        </p:nvSpPr>
        <p:spPr>
          <a:xfrm>
            <a:off x="4189221" y="3935855"/>
            <a:ext cx="2673532" cy="2673532"/>
          </a:xfrm>
          <a:custGeom>
            <a:avLst/>
            <a:gdLst/>
            <a:ahLst/>
            <a:cxnLst/>
            <a:rect l="l" t="t" r="r" b="b"/>
            <a:pathLst>
              <a:path w="2673532" h="2673532" extrusionOk="0">
                <a:moveTo>
                  <a:pt x="0" y="0"/>
                </a:moveTo>
                <a:lnTo>
                  <a:pt x="2673532" y="0"/>
                </a:lnTo>
                <a:lnTo>
                  <a:pt x="2673532" y="2673532"/>
                </a:lnTo>
                <a:lnTo>
                  <a:pt x="0" y="2673532"/>
                </a:lnTo>
                <a:lnTo>
                  <a:pt x="0" y="0"/>
                </a:lnTo>
                <a:close/>
              </a:path>
            </a:pathLst>
          </a:custGeom>
          <a:blipFill rotWithShape="1">
            <a:blip r:embed="rId4">
              <a:alphaModFix/>
            </a:blip>
            <a:stretch>
              <a:fillRect/>
            </a:stretch>
          </a:blipFill>
          <a:ln>
            <a:noFill/>
          </a:ln>
        </p:spPr>
      </p:sp>
      <p:sp>
        <p:nvSpPr>
          <p:cNvPr id="135" name="Google Shape;135;p5"/>
          <p:cNvSpPr/>
          <p:nvPr/>
        </p:nvSpPr>
        <p:spPr>
          <a:xfrm>
            <a:off x="7251760" y="3896220"/>
            <a:ext cx="3020013" cy="2713166"/>
          </a:xfrm>
          <a:custGeom>
            <a:avLst/>
            <a:gdLst/>
            <a:ahLst/>
            <a:cxnLst/>
            <a:rect l="l" t="t" r="r" b="b"/>
            <a:pathLst>
              <a:path w="3020013" h="2713166" extrusionOk="0">
                <a:moveTo>
                  <a:pt x="0" y="0"/>
                </a:moveTo>
                <a:lnTo>
                  <a:pt x="3020013" y="0"/>
                </a:lnTo>
                <a:lnTo>
                  <a:pt x="3020013" y="2713167"/>
                </a:lnTo>
                <a:lnTo>
                  <a:pt x="0" y="2713167"/>
                </a:lnTo>
                <a:lnTo>
                  <a:pt x="0" y="0"/>
                </a:lnTo>
                <a:close/>
              </a:path>
            </a:pathLst>
          </a:custGeom>
          <a:blipFill rotWithShape="1">
            <a:blip r:embed="rId5">
              <a:alphaModFix/>
            </a:blip>
            <a:stretch>
              <a:fillRect/>
            </a:stretch>
          </a:blipFill>
          <a:ln>
            <a:noFill/>
          </a:ln>
        </p:spPr>
      </p:sp>
      <p:sp>
        <p:nvSpPr>
          <p:cNvPr id="136" name="Google Shape;136;p5"/>
          <p:cNvSpPr txBox="1"/>
          <p:nvPr/>
        </p:nvSpPr>
        <p:spPr>
          <a:xfrm>
            <a:off x="968728" y="6998801"/>
            <a:ext cx="2959030" cy="3903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Databricks</a:t>
            </a:r>
            <a:endParaRPr/>
          </a:p>
        </p:txBody>
      </p:sp>
      <p:sp>
        <p:nvSpPr>
          <p:cNvPr id="137" name="Google Shape;137;p5"/>
          <p:cNvSpPr txBox="1"/>
          <p:nvPr/>
        </p:nvSpPr>
        <p:spPr>
          <a:xfrm>
            <a:off x="4103757" y="6998801"/>
            <a:ext cx="2854275" cy="3903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 Factory</a:t>
            </a:r>
            <a:endParaRPr/>
          </a:p>
        </p:txBody>
      </p:sp>
      <p:sp>
        <p:nvSpPr>
          <p:cNvPr id="138" name="Google Shape;138;p5"/>
          <p:cNvSpPr txBox="1"/>
          <p:nvPr/>
        </p:nvSpPr>
        <p:spPr>
          <a:xfrm>
            <a:off x="7495159" y="6821054"/>
            <a:ext cx="2533214" cy="745795"/>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 Lake Storage Gen 2</a:t>
            </a:r>
            <a:endParaRPr/>
          </a:p>
        </p:txBody>
      </p:sp>
      <p:sp>
        <p:nvSpPr>
          <p:cNvPr id="139" name="Google Shape;139;p5"/>
          <p:cNvSpPr txBox="1"/>
          <p:nvPr/>
        </p:nvSpPr>
        <p:spPr>
          <a:xfrm>
            <a:off x="1247842" y="2466441"/>
            <a:ext cx="8932895" cy="6057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4200" b="0" i="0" u="none" strike="noStrike" cap="none">
                <a:solidFill>
                  <a:srgbClr val="FFFFFF"/>
                </a:solidFill>
                <a:latin typeface="Arial"/>
                <a:ea typeface="Arial"/>
                <a:cs typeface="Arial"/>
                <a:sym typeface="Arial"/>
              </a:rPr>
              <a:t>Azure resources used</a:t>
            </a:r>
            <a:endParaRPr/>
          </a:p>
        </p:txBody>
      </p:sp>
      <p:grpSp>
        <p:nvGrpSpPr>
          <p:cNvPr id="140" name="Google Shape;140;p5"/>
          <p:cNvGrpSpPr/>
          <p:nvPr/>
        </p:nvGrpSpPr>
        <p:grpSpPr>
          <a:xfrm>
            <a:off x="12004209" y="3235908"/>
            <a:ext cx="5759130" cy="4941893"/>
            <a:chOff x="0" y="-38100"/>
            <a:chExt cx="1667372" cy="1430768"/>
          </a:xfrm>
        </p:grpSpPr>
        <p:sp>
          <p:nvSpPr>
            <p:cNvPr id="141" name="Google Shape;141;p5"/>
            <p:cNvSpPr/>
            <p:nvPr/>
          </p:nvSpPr>
          <p:spPr>
            <a:xfrm>
              <a:off x="0" y="0"/>
              <a:ext cx="1667372" cy="1392668"/>
            </a:xfrm>
            <a:custGeom>
              <a:avLst/>
              <a:gdLst/>
              <a:ahLst/>
              <a:cxnLst/>
              <a:rect l="l" t="t" r="r" b="b"/>
              <a:pathLst>
                <a:path w="1667372" h="1392668" extrusionOk="0">
                  <a:moveTo>
                    <a:pt x="0" y="0"/>
                  </a:moveTo>
                  <a:lnTo>
                    <a:pt x="1667372" y="0"/>
                  </a:lnTo>
                  <a:lnTo>
                    <a:pt x="1667372" y="1392668"/>
                  </a:lnTo>
                  <a:lnTo>
                    <a:pt x="0" y="1392668"/>
                  </a:lnTo>
                  <a:close/>
                </a:path>
              </a:pathLst>
            </a:custGeom>
            <a:solidFill>
              <a:srgbClr val="202354"/>
            </a:solidFill>
            <a:ln>
              <a:noFill/>
            </a:ln>
          </p:spPr>
        </p:sp>
        <p:sp>
          <p:nvSpPr>
            <p:cNvPr id="142" name="Google Shape;142;p5"/>
            <p:cNvSpPr txBox="1"/>
            <p:nvPr/>
          </p:nvSpPr>
          <p:spPr>
            <a:xfrm>
              <a:off x="0" y="-38100"/>
              <a:ext cx="1667372" cy="14307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5"/>
          <p:cNvSpPr/>
          <p:nvPr/>
        </p:nvSpPr>
        <p:spPr>
          <a:xfrm>
            <a:off x="12517352" y="4005528"/>
            <a:ext cx="4648926" cy="2612106"/>
          </a:xfrm>
          <a:custGeom>
            <a:avLst/>
            <a:gdLst/>
            <a:ahLst/>
            <a:cxnLst/>
            <a:rect l="l" t="t" r="r" b="b"/>
            <a:pathLst>
              <a:path w="4648926" h="2612106" extrusionOk="0">
                <a:moveTo>
                  <a:pt x="0" y="0"/>
                </a:moveTo>
                <a:lnTo>
                  <a:pt x="4648926" y="0"/>
                </a:lnTo>
                <a:lnTo>
                  <a:pt x="4648926" y="2612106"/>
                </a:lnTo>
                <a:lnTo>
                  <a:pt x="0" y="2612106"/>
                </a:lnTo>
                <a:lnTo>
                  <a:pt x="0" y="0"/>
                </a:lnTo>
                <a:close/>
              </a:path>
            </a:pathLst>
          </a:custGeom>
          <a:blipFill rotWithShape="1">
            <a:blip r:embed="rId6">
              <a:alphaModFix/>
            </a:blip>
            <a:stretch>
              <a:fillRect/>
            </a:stretch>
          </a:blipFill>
          <a:ln>
            <a:noFill/>
          </a:ln>
        </p:spPr>
      </p:sp>
      <p:sp>
        <p:nvSpPr>
          <p:cNvPr id="144" name="Google Shape;144;p5"/>
          <p:cNvSpPr txBox="1"/>
          <p:nvPr/>
        </p:nvSpPr>
        <p:spPr>
          <a:xfrm>
            <a:off x="13230497" y="6872831"/>
            <a:ext cx="3222636" cy="499431"/>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None/>
            </a:pPr>
            <a:r>
              <a:rPr lang="en-US" sz="2561" b="0" i="0" u="none" strike="noStrike" cap="none">
                <a:solidFill>
                  <a:srgbClr val="FFFFFF"/>
                </a:solidFill>
                <a:latin typeface="Arial"/>
                <a:ea typeface="Arial"/>
                <a:cs typeface="Arial"/>
                <a:sym typeface="Arial"/>
              </a:rPr>
              <a:t>PySpark</a:t>
            </a:r>
            <a:endParaRPr/>
          </a:p>
        </p:txBody>
      </p:sp>
      <p:sp>
        <p:nvSpPr>
          <p:cNvPr id="145" name="Google Shape;145;p5"/>
          <p:cNvSpPr txBox="1"/>
          <p:nvPr/>
        </p:nvSpPr>
        <p:spPr>
          <a:xfrm>
            <a:off x="12004209" y="2466441"/>
            <a:ext cx="7829439" cy="60579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4200" b="0" i="0" u="none" strike="noStrike" cap="none">
                <a:solidFill>
                  <a:srgbClr val="FFFFFF"/>
                </a:solidFill>
                <a:latin typeface="Arial"/>
                <a:ea typeface="Arial"/>
                <a:cs typeface="Arial"/>
                <a:sym typeface="Arial"/>
              </a:rPr>
              <a:t>Technologies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51" name="Google Shape;151;p6"/>
          <p:cNvGrpSpPr/>
          <p:nvPr/>
        </p:nvGrpSpPr>
        <p:grpSpPr>
          <a:xfrm>
            <a:off x="-690092" y="2263651"/>
            <a:ext cx="20370072" cy="6126689"/>
            <a:chOff x="0" y="-28575"/>
            <a:chExt cx="5364957" cy="1613614"/>
          </a:xfrm>
        </p:grpSpPr>
        <p:sp>
          <p:nvSpPr>
            <p:cNvPr id="152" name="Google Shape;152;p6"/>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53" name="Google Shape;153;p6"/>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54" name="Google Shape;154;p6"/>
          <p:cNvCxnSpPr/>
          <p:nvPr/>
        </p:nvCxnSpPr>
        <p:spPr>
          <a:xfrm rot="10800000">
            <a:off x="-7266123" y="6556006"/>
            <a:ext cx="15156557" cy="0"/>
          </a:xfrm>
          <a:prstGeom prst="straightConnector1">
            <a:avLst/>
          </a:prstGeom>
          <a:noFill/>
          <a:ln w="76200" cap="flat" cmpd="sng">
            <a:solidFill>
              <a:srgbClr val="C23A97"/>
            </a:solidFill>
            <a:prstDash val="solid"/>
            <a:round/>
            <a:headEnd type="none" w="sm" len="sm"/>
            <a:tailEnd type="none" w="sm" len="sm"/>
          </a:ln>
        </p:spPr>
      </p:cxnSp>
      <p:grpSp>
        <p:nvGrpSpPr>
          <p:cNvPr id="155" name="Google Shape;155;p6"/>
          <p:cNvGrpSpPr/>
          <p:nvPr/>
        </p:nvGrpSpPr>
        <p:grpSpPr>
          <a:xfrm>
            <a:off x="10320939" y="1425775"/>
            <a:ext cx="6154805" cy="7832525"/>
            <a:chOff x="0" y="-28575"/>
            <a:chExt cx="1621019" cy="2062887"/>
          </a:xfrm>
        </p:grpSpPr>
        <p:sp>
          <p:nvSpPr>
            <p:cNvPr id="156" name="Google Shape;156;p6"/>
            <p:cNvSpPr/>
            <p:nvPr/>
          </p:nvSpPr>
          <p:spPr>
            <a:xfrm>
              <a:off x="0" y="0"/>
              <a:ext cx="1621019" cy="2034312"/>
            </a:xfrm>
            <a:custGeom>
              <a:avLst/>
              <a:gdLst/>
              <a:ahLst/>
              <a:cxnLst/>
              <a:rect l="l" t="t" r="r" b="b"/>
              <a:pathLst>
                <a:path w="1621019" h="2034312" extrusionOk="0">
                  <a:moveTo>
                    <a:pt x="0" y="0"/>
                  </a:moveTo>
                  <a:lnTo>
                    <a:pt x="1621019" y="0"/>
                  </a:lnTo>
                  <a:lnTo>
                    <a:pt x="1621019" y="2034312"/>
                  </a:lnTo>
                  <a:lnTo>
                    <a:pt x="0" y="2034312"/>
                  </a:lnTo>
                  <a:close/>
                </a:path>
              </a:pathLst>
            </a:custGeom>
            <a:solidFill>
              <a:srgbClr val="F5F5F5"/>
            </a:solidFill>
            <a:ln>
              <a:noFill/>
            </a:ln>
          </p:spPr>
        </p:sp>
        <p:sp>
          <p:nvSpPr>
            <p:cNvPr id="157" name="Google Shape;157;p6"/>
            <p:cNvSpPr txBox="1"/>
            <p:nvPr/>
          </p:nvSpPr>
          <p:spPr>
            <a:xfrm>
              <a:off x="0" y="-28575"/>
              <a:ext cx="1621019" cy="206288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6"/>
          <p:cNvSpPr/>
          <p:nvPr/>
        </p:nvSpPr>
        <p:spPr>
          <a:xfrm>
            <a:off x="10452878" y="1534271"/>
            <a:ext cx="5890926" cy="7597104"/>
          </a:xfrm>
          <a:custGeom>
            <a:avLst/>
            <a:gdLst/>
            <a:ahLst/>
            <a:cxnLst/>
            <a:rect l="l" t="t" r="r" b="b"/>
            <a:pathLst>
              <a:path w="5890926" h="7597104" extrusionOk="0">
                <a:moveTo>
                  <a:pt x="0" y="0"/>
                </a:moveTo>
                <a:lnTo>
                  <a:pt x="5890926" y="0"/>
                </a:lnTo>
                <a:lnTo>
                  <a:pt x="5890926" y="7597104"/>
                </a:lnTo>
                <a:lnTo>
                  <a:pt x="0" y="7597104"/>
                </a:lnTo>
                <a:lnTo>
                  <a:pt x="0" y="0"/>
                </a:lnTo>
                <a:close/>
              </a:path>
            </a:pathLst>
          </a:custGeom>
          <a:blipFill rotWithShape="1">
            <a:blip r:embed="rId4">
              <a:alphaModFix/>
            </a:blip>
            <a:stretch>
              <a:fillRect/>
            </a:stretch>
          </a:blipFill>
          <a:ln>
            <a:noFill/>
          </a:ln>
        </p:spPr>
      </p:sp>
      <p:sp>
        <p:nvSpPr>
          <p:cNvPr id="159" name="Google Shape;159;p6"/>
          <p:cNvSpPr txBox="1"/>
          <p:nvPr/>
        </p:nvSpPr>
        <p:spPr>
          <a:xfrm>
            <a:off x="1346762" y="4474207"/>
            <a:ext cx="6543672" cy="1764856"/>
          </a:xfrm>
          <a:prstGeom prst="rect">
            <a:avLst/>
          </a:prstGeom>
          <a:noFill/>
          <a:ln>
            <a:noFill/>
          </a:ln>
        </p:spPr>
        <p:txBody>
          <a:bodyPr spcFirstLastPara="1" wrap="square" lIns="0" tIns="0" rIns="0" bIns="0" anchor="t" anchorCtr="0">
            <a:spAutoFit/>
          </a:bodyPr>
          <a:lstStyle/>
          <a:p>
            <a:pPr marL="0" marR="0" lvl="0" indent="0" algn="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Architecture</a:t>
            </a:r>
            <a:endParaRPr/>
          </a:p>
          <a:p>
            <a:pPr marL="0" marR="0" lvl="0" indent="0" algn="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Diagram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7045" b="-27043"/>
            </a:stretch>
          </a:blipFill>
          <a:ln>
            <a:noFill/>
          </a:ln>
        </p:spPr>
      </p:sp>
      <p:grpSp>
        <p:nvGrpSpPr>
          <p:cNvPr id="165" name="Google Shape;165;p7"/>
          <p:cNvGrpSpPr/>
          <p:nvPr/>
        </p:nvGrpSpPr>
        <p:grpSpPr>
          <a:xfrm>
            <a:off x="806492" y="1399655"/>
            <a:ext cx="8656031" cy="7858645"/>
            <a:chOff x="0" y="-28575"/>
            <a:chExt cx="2279778" cy="2069766"/>
          </a:xfrm>
        </p:grpSpPr>
        <p:sp>
          <p:nvSpPr>
            <p:cNvPr id="166" name="Google Shape;166;p7"/>
            <p:cNvSpPr/>
            <p:nvPr/>
          </p:nvSpPr>
          <p:spPr>
            <a:xfrm>
              <a:off x="0" y="0"/>
              <a:ext cx="2279778" cy="2041191"/>
            </a:xfrm>
            <a:custGeom>
              <a:avLst/>
              <a:gdLst/>
              <a:ahLst/>
              <a:cxnLst/>
              <a:rect l="l" t="t" r="r" b="b"/>
              <a:pathLst>
                <a:path w="2279778" h="2041191" extrusionOk="0">
                  <a:moveTo>
                    <a:pt x="0" y="0"/>
                  </a:moveTo>
                  <a:lnTo>
                    <a:pt x="2279778" y="0"/>
                  </a:lnTo>
                  <a:lnTo>
                    <a:pt x="2279778" y="2041191"/>
                  </a:lnTo>
                  <a:lnTo>
                    <a:pt x="0" y="2041191"/>
                  </a:lnTo>
                  <a:close/>
                </a:path>
              </a:pathLst>
            </a:custGeom>
            <a:solidFill>
              <a:srgbClr val="F5F5F5"/>
            </a:solidFill>
            <a:ln>
              <a:noFill/>
            </a:ln>
          </p:spPr>
        </p:sp>
        <p:sp>
          <p:nvSpPr>
            <p:cNvPr id="167" name="Google Shape;167;p7"/>
            <p:cNvSpPr txBox="1"/>
            <p:nvPr/>
          </p:nvSpPr>
          <p:spPr>
            <a:xfrm>
              <a:off x="0" y="-28575"/>
              <a:ext cx="2279778" cy="206976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7"/>
          <p:cNvGrpSpPr/>
          <p:nvPr/>
        </p:nvGrpSpPr>
        <p:grpSpPr>
          <a:xfrm>
            <a:off x="1573668" y="2420881"/>
            <a:ext cx="15009710" cy="5797356"/>
            <a:chOff x="0" y="-28575"/>
            <a:chExt cx="3953175" cy="1526876"/>
          </a:xfrm>
        </p:grpSpPr>
        <p:sp>
          <p:nvSpPr>
            <p:cNvPr id="169" name="Google Shape;169;p7"/>
            <p:cNvSpPr/>
            <p:nvPr/>
          </p:nvSpPr>
          <p:spPr>
            <a:xfrm>
              <a:off x="0" y="0"/>
              <a:ext cx="3953175" cy="1498301"/>
            </a:xfrm>
            <a:custGeom>
              <a:avLst/>
              <a:gdLst/>
              <a:ahLst/>
              <a:cxnLst/>
              <a:rect l="l" t="t" r="r" b="b"/>
              <a:pathLst>
                <a:path w="3953175" h="1498301" extrusionOk="0">
                  <a:moveTo>
                    <a:pt x="0" y="0"/>
                  </a:moveTo>
                  <a:lnTo>
                    <a:pt x="3953175" y="0"/>
                  </a:lnTo>
                  <a:lnTo>
                    <a:pt x="3953175" y="1498301"/>
                  </a:lnTo>
                  <a:lnTo>
                    <a:pt x="0" y="1498301"/>
                  </a:lnTo>
                  <a:close/>
                </a:path>
              </a:pathLst>
            </a:custGeom>
            <a:solidFill>
              <a:srgbClr val="F5F5F5"/>
            </a:solidFill>
            <a:ln>
              <a:noFill/>
            </a:ln>
          </p:spPr>
        </p:sp>
        <p:sp>
          <p:nvSpPr>
            <p:cNvPr id="170" name="Google Shape;170;p7"/>
            <p:cNvSpPr txBox="1"/>
            <p:nvPr/>
          </p:nvSpPr>
          <p:spPr>
            <a:xfrm>
              <a:off x="0" y="-28575"/>
              <a:ext cx="3953175" cy="152687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7"/>
          <p:cNvSpPr/>
          <p:nvPr/>
        </p:nvSpPr>
        <p:spPr>
          <a:xfrm>
            <a:off x="1028700" y="1731407"/>
            <a:ext cx="8154011" cy="7284799"/>
          </a:xfrm>
          <a:custGeom>
            <a:avLst/>
            <a:gdLst/>
            <a:ahLst/>
            <a:cxnLst/>
            <a:rect l="l" t="t" r="r" b="b"/>
            <a:pathLst>
              <a:path w="7107674" h="6350000" extrusionOk="0">
                <a:moveTo>
                  <a:pt x="0" y="0"/>
                </a:moveTo>
                <a:lnTo>
                  <a:pt x="7107674" y="0"/>
                </a:lnTo>
                <a:lnTo>
                  <a:pt x="7107674" y="6350000"/>
                </a:lnTo>
                <a:lnTo>
                  <a:pt x="0" y="6350000"/>
                </a:lnTo>
                <a:close/>
              </a:path>
            </a:pathLst>
          </a:custGeom>
          <a:blipFill rotWithShape="1">
            <a:blip r:embed="rId4">
              <a:alphaModFix/>
            </a:blip>
            <a:stretch>
              <a:fillRect l="-10573" r="-10572"/>
            </a:stretch>
          </a:blipFill>
          <a:ln>
            <a:noFill/>
          </a:ln>
        </p:spPr>
      </p:sp>
      <p:cxnSp>
        <p:nvCxnSpPr>
          <p:cNvPr id="172" name="Google Shape;172;p7"/>
          <p:cNvCxnSpPr/>
          <p:nvPr/>
        </p:nvCxnSpPr>
        <p:spPr>
          <a:xfrm rot="10800000">
            <a:off x="10332274" y="4334988"/>
            <a:ext cx="10218510" cy="0"/>
          </a:xfrm>
          <a:prstGeom prst="straightConnector1">
            <a:avLst/>
          </a:prstGeom>
          <a:noFill/>
          <a:ln w="76200" cap="flat" cmpd="sng">
            <a:solidFill>
              <a:srgbClr val="C23A97"/>
            </a:solidFill>
            <a:prstDash val="solid"/>
            <a:round/>
            <a:headEnd type="none" w="sm" len="sm"/>
            <a:tailEnd type="none" w="sm" len="sm"/>
          </a:ln>
        </p:spPr>
      </p:cxnSp>
      <p:sp>
        <p:nvSpPr>
          <p:cNvPr id="173" name="Google Shape;173;p7"/>
          <p:cNvSpPr txBox="1"/>
          <p:nvPr/>
        </p:nvSpPr>
        <p:spPr>
          <a:xfrm>
            <a:off x="10332274" y="2750663"/>
            <a:ext cx="6185598" cy="1546225"/>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499" b="0" i="0" u="none" strike="noStrike" cap="none">
                <a:solidFill>
                  <a:srgbClr val="000000"/>
                </a:solidFill>
                <a:latin typeface="Arial"/>
                <a:ea typeface="Arial"/>
                <a:cs typeface="Arial"/>
                <a:sym typeface="Arial"/>
              </a:rPr>
              <a:t>ABOUT DATASET</a:t>
            </a:r>
            <a:endParaRPr/>
          </a:p>
        </p:txBody>
      </p:sp>
      <p:sp>
        <p:nvSpPr>
          <p:cNvPr id="174" name="Google Shape;174;p7"/>
          <p:cNvSpPr txBox="1"/>
          <p:nvPr/>
        </p:nvSpPr>
        <p:spPr>
          <a:xfrm>
            <a:off x="10332274" y="4852087"/>
            <a:ext cx="5308239" cy="2808732"/>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1700" b="0" i="0" u="none" strike="noStrike" cap="none">
                <a:solidFill>
                  <a:srgbClr val="000000"/>
                </a:solidFill>
                <a:latin typeface="Arial"/>
                <a:ea typeface="Arial"/>
                <a:cs typeface="Arial"/>
                <a:sym typeface="Arial"/>
              </a:rPr>
              <a:t>Individual household electric power consumption dataset collected via submeters placed in 3 distinct areas of a home</a:t>
            </a:r>
            <a:endParaRPr/>
          </a:p>
          <a:p>
            <a:pPr marL="0" marR="0" lvl="0" indent="0" algn="l" rtl="0">
              <a:lnSpc>
                <a:spcPct val="147000"/>
              </a:lnSpc>
              <a:spcBef>
                <a:spcPts val="0"/>
              </a:spcBef>
              <a:spcAft>
                <a:spcPts val="0"/>
              </a:spcAft>
              <a:buNone/>
            </a:pPr>
            <a:r>
              <a:rPr lang="en-US" sz="1700" b="0" i="0" u="none" strike="noStrike" cap="none">
                <a:solidFill>
                  <a:srgbClr val="000000"/>
                </a:solidFill>
                <a:latin typeface="Arial"/>
                <a:ea typeface="Arial"/>
                <a:cs typeface="Arial"/>
                <a:sym typeface="Arial"/>
              </a:rPr>
              <a:t>This household electricity consumption dataset contains 260,640 measurements gathered between January 2007 and June 2007 (6 months). It is a subset of a larger, original archive that contains 2,075,259 measurements gathered between December 2006 and November 2010 (47 months).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78"/>
        <p:cNvGrpSpPr/>
        <p:nvPr/>
      </p:nvGrpSpPr>
      <p:grpSpPr>
        <a:xfrm>
          <a:off x="0" y="0"/>
          <a:ext cx="0" cy="0"/>
          <a:chOff x="0" y="0"/>
          <a:chExt cx="0" cy="0"/>
        </a:xfrm>
      </p:grpSpPr>
      <p:grpSp>
        <p:nvGrpSpPr>
          <p:cNvPr id="179" name="Google Shape;179;p8"/>
          <p:cNvGrpSpPr/>
          <p:nvPr/>
        </p:nvGrpSpPr>
        <p:grpSpPr>
          <a:xfrm>
            <a:off x="1427040" y="1410438"/>
            <a:ext cx="15433919" cy="7727546"/>
            <a:chOff x="0" y="-28575"/>
            <a:chExt cx="4064900" cy="2035238"/>
          </a:xfrm>
        </p:grpSpPr>
        <p:sp>
          <p:nvSpPr>
            <p:cNvPr id="180" name="Google Shape;180;p8"/>
            <p:cNvSpPr/>
            <p:nvPr/>
          </p:nvSpPr>
          <p:spPr>
            <a:xfrm>
              <a:off x="0" y="0"/>
              <a:ext cx="4064900" cy="2006663"/>
            </a:xfrm>
            <a:custGeom>
              <a:avLst/>
              <a:gdLst/>
              <a:ahLst/>
              <a:cxnLst/>
              <a:rect l="l" t="t" r="r" b="b"/>
              <a:pathLst>
                <a:path w="4064900" h="2006663" extrusionOk="0">
                  <a:moveTo>
                    <a:pt x="0" y="0"/>
                  </a:moveTo>
                  <a:lnTo>
                    <a:pt x="4064900" y="0"/>
                  </a:lnTo>
                  <a:lnTo>
                    <a:pt x="4064900" y="2006663"/>
                  </a:lnTo>
                  <a:lnTo>
                    <a:pt x="0" y="2006663"/>
                  </a:lnTo>
                  <a:close/>
                </a:path>
              </a:pathLst>
            </a:custGeom>
            <a:solidFill>
              <a:srgbClr val="F5F5F5"/>
            </a:solidFill>
            <a:ln w="38100" cap="sq" cmpd="sng">
              <a:solidFill>
                <a:srgbClr val="202354"/>
              </a:solidFill>
              <a:prstDash val="solid"/>
              <a:miter lim="8000"/>
              <a:headEnd type="none" w="sm" len="sm"/>
              <a:tailEnd type="none" w="sm" len="sm"/>
            </a:ln>
          </p:spPr>
        </p:sp>
        <p:sp>
          <p:nvSpPr>
            <p:cNvPr id="181" name="Google Shape;181;p8"/>
            <p:cNvSpPr txBox="1"/>
            <p:nvPr/>
          </p:nvSpPr>
          <p:spPr>
            <a:xfrm>
              <a:off x="0" y="-28575"/>
              <a:ext cx="4064900" cy="203523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2" name="Google Shape;182;p8"/>
          <p:cNvSpPr txBox="1"/>
          <p:nvPr/>
        </p:nvSpPr>
        <p:spPr>
          <a:xfrm>
            <a:off x="2949947" y="5551518"/>
            <a:ext cx="5056438" cy="658495"/>
          </a:xfrm>
          <a:prstGeom prst="rect">
            <a:avLst/>
          </a:prstGeom>
          <a:noFill/>
          <a:ln>
            <a:noFill/>
          </a:ln>
        </p:spPr>
        <p:txBody>
          <a:bodyPr spcFirstLastPara="1" wrap="square" lIns="0" tIns="0" rIns="0" bIns="0" anchor="t" anchorCtr="0">
            <a:spAutoFit/>
          </a:bodyPr>
          <a:lstStyle/>
          <a:p>
            <a:pPr marL="0" marR="0" lvl="0" indent="0" algn="just" rtl="0">
              <a:lnSpc>
                <a:spcPct val="110002"/>
              </a:lnSpc>
              <a:spcBef>
                <a:spcPts val="0"/>
              </a:spcBef>
              <a:spcAft>
                <a:spcPts val="0"/>
              </a:spcAft>
              <a:buNone/>
            </a:pPr>
            <a:r>
              <a:rPr lang="en-US" sz="4599" b="0" i="0" u="none" strike="noStrike" cap="none">
                <a:solidFill>
                  <a:srgbClr val="000000"/>
                </a:solidFill>
                <a:latin typeface="Arial"/>
                <a:ea typeface="Arial"/>
                <a:cs typeface="Arial"/>
                <a:sym typeface="Arial"/>
              </a:rPr>
              <a:t>WORKS</a:t>
            </a:r>
            <a:endParaRPr/>
          </a:p>
        </p:txBody>
      </p:sp>
      <p:cxnSp>
        <p:nvCxnSpPr>
          <p:cNvPr id="183" name="Google Shape;183;p8"/>
          <p:cNvCxnSpPr/>
          <p:nvPr/>
        </p:nvCxnSpPr>
        <p:spPr>
          <a:xfrm rot="10800000">
            <a:off x="8515164" y="2943436"/>
            <a:ext cx="0" cy="5211720"/>
          </a:xfrm>
          <a:prstGeom prst="straightConnector1">
            <a:avLst/>
          </a:prstGeom>
          <a:noFill/>
          <a:ln w="38100" cap="flat" cmpd="sng">
            <a:solidFill>
              <a:srgbClr val="192253"/>
            </a:solidFill>
            <a:prstDash val="solid"/>
            <a:round/>
            <a:headEnd type="none" w="sm" len="sm"/>
            <a:tailEnd type="none" w="sm" len="sm"/>
          </a:ln>
        </p:spPr>
      </p:cxnSp>
      <p:sp>
        <p:nvSpPr>
          <p:cNvPr id="184" name="Google Shape;184;p8"/>
          <p:cNvSpPr/>
          <p:nvPr/>
        </p:nvSpPr>
        <p:spPr>
          <a:xfrm>
            <a:off x="8329909" y="274934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329909" y="435101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p:nvPr/>
        </p:nvSpPr>
        <p:spPr>
          <a:xfrm>
            <a:off x="8914653" y="2732882"/>
            <a:ext cx="5260448" cy="344805"/>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 Set up Azure Data Lake Gen2</a:t>
            </a:r>
            <a:endParaRPr/>
          </a:p>
        </p:txBody>
      </p:sp>
      <p:sp>
        <p:nvSpPr>
          <p:cNvPr id="187" name="Google Shape;187;p8"/>
          <p:cNvSpPr/>
          <p:nvPr/>
        </p:nvSpPr>
        <p:spPr>
          <a:xfrm>
            <a:off x="8329909" y="6970293"/>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txBox="1"/>
          <p:nvPr/>
        </p:nvSpPr>
        <p:spPr>
          <a:xfrm>
            <a:off x="2949947" y="4777691"/>
            <a:ext cx="4436512" cy="711199"/>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None/>
            </a:pPr>
            <a:r>
              <a:rPr lang="en-US" sz="4999" b="0" i="0" u="none" strike="noStrike" cap="none">
                <a:solidFill>
                  <a:srgbClr val="000000"/>
                </a:solidFill>
                <a:latin typeface="Arial"/>
                <a:ea typeface="Arial"/>
                <a:cs typeface="Arial"/>
                <a:sym typeface="Arial"/>
              </a:rPr>
              <a:t>How it</a:t>
            </a:r>
            <a:endParaRPr/>
          </a:p>
        </p:txBody>
      </p:sp>
      <p:cxnSp>
        <p:nvCxnSpPr>
          <p:cNvPr id="189" name="Google Shape;189;p8"/>
          <p:cNvCxnSpPr/>
          <p:nvPr/>
        </p:nvCxnSpPr>
        <p:spPr>
          <a:xfrm rot="10800000">
            <a:off x="-7827278" y="6387219"/>
            <a:ext cx="15156557" cy="0"/>
          </a:xfrm>
          <a:prstGeom prst="straightConnector1">
            <a:avLst/>
          </a:prstGeom>
          <a:noFill/>
          <a:ln w="76200" cap="flat" cmpd="sng">
            <a:solidFill>
              <a:srgbClr val="C23A97"/>
            </a:solidFill>
            <a:prstDash val="solid"/>
            <a:round/>
            <a:headEnd type="none" w="sm" len="sm"/>
            <a:tailEnd type="none" w="sm" len="sm"/>
          </a:ln>
        </p:spPr>
      </p:cxnSp>
      <p:sp>
        <p:nvSpPr>
          <p:cNvPr id="190" name="Google Shape;190;p8"/>
          <p:cNvSpPr txBox="1"/>
          <p:nvPr/>
        </p:nvSpPr>
        <p:spPr>
          <a:xfrm>
            <a:off x="9004513" y="3580938"/>
            <a:ext cx="648095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an Azure Databricks Workspace</a:t>
            </a:r>
            <a:endParaRPr/>
          </a:p>
        </p:txBody>
      </p:sp>
      <p:sp>
        <p:nvSpPr>
          <p:cNvPr id="191" name="Google Shape;191;p8"/>
          <p:cNvSpPr txBox="1"/>
          <p:nvPr/>
        </p:nvSpPr>
        <p:spPr>
          <a:xfrm>
            <a:off x="9004513" y="4417224"/>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an Azure Data Factory</a:t>
            </a:r>
            <a:endParaRPr/>
          </a:p>
        </p:txBody>
      </p:sp>
      <p:sp>
        <p:nvSpPr>
          <p:cNvPr id="192" name="Google Shape;192;p8"/>
          <p:cNvSpPr txBox="1"/>
          <p:nvPr/>
        </p:nvSpPr>
        <p:spPr>
          <a:xfrm>
            <a:off x="9004513" y="5183853"/>
            <a:ext cx="731787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Link Azure Databricks to Azure Data Factory</a:t>
            </a:r>
            <a:endParaRPr/>
          </a:p>
        </p:txBody>
      </p:sp>
      <p:sp>
        <p:nvSpPr>
          <p:cNvPr id="193" name="Google Shape;193;p8"/>
          <p:cNvSpPr txBox="1"/>
          <p:nvPr/>
        </p:nvSpPr>
        <p:spPr>
          <a:xfrm>
            <a:off x="9004513" y="6080514"/>
            <a:ext cx="731787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Develop Data Processing Logic in Databricks</a:t>
            </a:r>
            <a:endParaRPr/>
          </a:p>
        </p:txBody>
      </p:sp>
      <p:sp>
        <p:nvSpPr>
          <p:cNvPr id="194" name="Google Shape;194;p8"/>
          <p:cNvSpPr txBox="1"/>
          <p:nvPr/>
        </p:nvSpPr>
        <p:spPr>
          <a:xfrm>
            <a:off x="9004513" y="7004541"/>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Data Factory Pipeline</a:t>
            </a:r>
            <a:endParaRPr/>
          </a:p>
        </p:txBody>
      </p:sp>
      <p:sp>
        <p:nvSpPr>
          <p:cNvPr id="195" name="Google Shape;195;p8"/>
          <p:cNvSpPr txBox="1"/>
          <p:nvPr/>
        </p:nvSpPr>
        <p:spPr>
          <a:xfrm>
            <a:off x="9004513" y="7810351"/>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Schedule and Monitor</a:t>
            </a:r>
            <a:endParaRPr/>
          </a:p>
        </p:txBody>
      </p:sp>
      <p:sp>
        <p:nvSpPr>
          <p:cNvPr id="196" name="Google Shape;196;p8"/>
          <p:cNvSpPr/>
          <p:nvPr/>
        </p:nvSpPr>
        <p:spPr>
          <a:xfrm>
            <a:off x="8320414" y="3531450"/>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320414" y="5134365"/>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329909" y="6052329"/>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349225" y="7782166"/>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05" name="Google Shape;205;p9"/>
          <p:cNvGrpSpPr/>
          <p:nvPr/>
        </p:nvGrpSpPr>
        <p:grpSpPr>
          <a:xfrm>
            <a:off x="1270035" y="-1264444"/>
            <a:ext cx="7015976" cy="12309494"/>
            <a:chOff x="0" y="-28575"/>
            <a:chExt cx="1455146" cy="2553046"/>
          </a:xfrm>
        </p:grpSpPr>
        <p:sp>
          <p:nvSpPr>
            <p:cNvPr id="206" name="Google Shape;206;p9"/>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07" name="Google Shape;207;p9"/>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8" name="Google Shape;208;p9"/>
          <p:cNvCxnSpPr/>
          <p:nvPr/>
        </p:nvCxnSpPr>
        <p:spPr>
          <a:xfrm rot="10800000">
            <a:off x="-7557846" y="6815960"/>
            <a:ext cx="15156600" cy="0"/>
          </a:xfrm>
          <a:prstGeom prst="straightConnector1">
            <a:avLst/>
          </a:prstGeom>
          <a:noFill/>
          <a:ln w="76200" cap="flat" cmpd="sng">
            <a:solidFill>
              <a:srgbClr val="C23A97"/>
            </a:solidFill>
            <a:prstDash val="solid"/>
            <a:round/>
            <a:headEnd type="none" w="sm" len="sm"/>
            <a:tailEnd type="none" w="sm" len="sm"/>
          </a:ln>
        </p:spPr>
      </p:cxnSp>
      <p:sp>
        <p:nvSpPr>
          <p:cNvPr id="209" name="Google Shape;209;p9"/>
          <p:cNvSpPr/>
          <p:nvPr/>
        </p:nvSpPr>
        <p:spPr>
          <a:xfrm>
            <a:off x="9144000" y="617921"/>
            <a:ext cx="8231430" cy="4525579"/>
          </a:xfrm>
          <a:custGeom>
            <a:avLst/>
            <a:gdLst/>
            <a:ahLst/>
            <a:cxnLst/>
            <a:rect l="l" t="t" r="r" b="b"/>
            <a:pathLst>
              <a:path w="8231430" h="4525579" extrusionOk="0">
                <a:moveTo>
                  <a:pt x="0" y="0"/>
                </a:moveTo>
                <a:lnTo>
                  <a:pt x="8231430" y="0"/>
                </a:lnTo>
                <a:lnTo>
                  <a:pt x="8231430" y="4525579"/>
                </a:lnTo>
                <a:lnTo>
                  <a:pt x="0" y="4525579"/>
                </a:lnTo>
                <a:lnTo>
                  <a:pt x="0" y="0"/>
                </a:lnTo>
                <a:close/>
              </a:path>
            </a:pathLst>
          </a:custGeom>
          <a:blipFill rotWithShape="1">
            <a:blip r:embed="rId4">
              <a:alphaModFix/>
            </a:blip>
            <a:stretch>
              <a:fillRect/>
            </a:stretch>
          </a:blipFill>
          <a:ln>
            <a:noFill/>
          </a:ln>
        </p:spPr>
      </p:sp>
      <p:sp>
        <p:nvSpPr>
          <p:cNvPr id="210" name="Google Shape;210;p9"/>
          <p:cNvSpPr/>
          <p:nvPr/>
        </p:nvSpPr>
        <p:spPr>
          <a:xfrm>
            <a:off x="9144000" y="5474553"/>
            <a:ext cx="8188516" cy="4602366"/>
          </a:xfrm>
          <a:custGeom>
            <a:avLst/>
            <a:gdLst/>
            <a:ahLst/>
            <a:cxnLst/>
            <a:rect l="l" t="t" r="r" b="b"/>
            <a:pathLst>
              <a:path w="8188516" h="4602366" extrusionOk="0">
                <a:moveTo>
                  <a:pt x="0" y="0"/>
                </a:moveTo>
                <a:lnTo>
                  <a:pt x="8188516" y="0"/>
                </a:lnTo>
                <a:lnTo>
                  <a:pt x="8188516" y="4602366"/>
                </a:lnTo>
                <a:lnTo>
                  <a:pt x="0" y="4602366"/>
                </a:lnTo>
                <a:lnTo>
                  <a:pt x="0" y="0"/>
                </a:lnTo>
                <a:close/>
              </a:path>
            </a:pathLst>
          </a:custGeom>
          <a:blipFill rotWithShape="1">
            <a:blip r:embed="rId5">
              <a:alphaModFix/>
            </a:blip>
            <a:stretch>
              <a:fillRect/>
            </a:stretch>
          </a:blipFill>
          <a:ln>
            <a:noFill/>
          </a:ln>
        </p:spPr>
      </p:sp>
      <p:sp>
        <p:nvSpPr>
          <p:cNvPr id="211" name="Google Shape;211;p9"/>
          <p:cNvSpPr txBox="1"/>
          <p:nvPr/>
        </p:nvSpPr>
        <p:spPr>
          <a:xfrm>
            <a:off x="1793180" y="3972778"/>
            <a:ext cx="5473970" cy="3060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499" b="0" i="0" u="none" strike="noStrike" cap="none">
                <a:solidFill>
                  <a:srgbClr val="000000"/>
                </a:solidFill>
                <a:latin typeface="Arial"/>
                <a:ea typeface="Arial"/>
                <a:cs typeface="Arial"/>
                <a:sym typeface="Arial"/>
              </a:rPr>
              <a:t>Create an Azure Databricks Workspace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Words>
  <Application>Microsoft Office PowerPoint</Application>
  <PresentationFormat>Custom</PresentationFormat>
  <Paragraphs>59</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created xsi:type="dcterms:W3CDTF">2006-08-16T00:00:00Z</dcterms:created>
  <dcterms:modified xsi:type="dcterms:W3CDTF">2024-02-29T06:50:56Z</dcterms:modified>
</cp:coreProperties>
</file>